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handoutMasterIdLst>
    <p:handoutMasterId r:id="rId36"/>
  </p:handoutMasterIdLst>
  <p:sldIdLst>
    <p:sldId id="258" r:id="rId2"/>
    <p:sldId id="256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61" r:id="rId3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 snapToObjects="1">
      <p:cViewPr varScale="1">
        <p:scale>
          <a:sx n="113" d="100"/>
          <a:sy n="113" d="100"/>
        </p:scale>
        <p:origin x="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2018/8/20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583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Relationship Id="rId3" Type="http://schemas.openxmlformats.org/officeDocument/2006/relationships/image" Target="../media/image9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38100" y="-76200"/>
            <a:ext cx="12364085" cy="7039610"/>
          </a:xfrm>
          <a:prstGeom prst="rect">
            <a:avLst/>
          </a:prstGeom>
          <a:noFill/>
        </p:spPr>
      </p:pic>
      <p:pic>
        <p:nvPicPr>
          <p:cNvPr id="9" name="图片 8" descr="C:/Users/coding1/AppData/Roaming/JisuOffice/ETemp/98744_7516680/fImage1560487541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340" y="-74295"/>
            <a:ext cx="12393295" cy="705993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5" y="-19050"/>
            <a:ext cx="12287885" cy="6893560"/>
          </a:xfrm>
          <a:prstGeom prst="rect">
            <a:avLst/>
          </a:prstGeom>
          <a:noFill/>
        </p:spPr>
      </p:pic>
      <p:pic>
        <p:nvPicPr>
          <p:cNvPr id="5" name="图片 4" descr="C:/Users/coding1/AppData/Roaming/JisuOffice/ETemp/98744_7516680/fImage35880778467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545" y="-31750"/>
            <a:ext cx="12308840" cy="695388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2018/8/20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2018/8/20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2018/8/20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2018/8/20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215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66675" y="-47625"/>
            <a:ext cx="12318365" cy="6934200"/>
          </a:xfrm>
          <a:prstGeom prst="rect">
            <a:avLst/>
          </a:prstGeom>
          <a:noFill/>
        </p:spPr>
      </p:pic>
      <p:pic>
        <p:nvPicPr>
          <p:cNvPr id="7" name="图片 6" descr="C:/Users/coding1/AppData/Roaming/JisuOffice/ETemp/98744_7516680/fImage66077766334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295" y="-53340"/>
            <a:ext cx="12372340" cy="697547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eg"/><Relationship Id="rId12" Type="http://schemas.openxmlformats.org/officeDocument/2006/relationships/image" Target="../media/image2.jpeg"/><Relationship Id="rId13" Type="http://schemas.openxmlformats.org/officeDocument/2006/relationships/image" Target="../media/image3.jpeg"/><Relationship Id="rId14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6985" y="-5715"/>
            <a:ext cx="12176125" cy="68776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1"/>
          <a:srcRect/>
          <a:stretch>
            <a:fillRect/>
          </a:stretch>
        </p:blipFill>
        <p:spPr>
          <a:xfrm>
            <a:off x="-2540" y="-5715"/>
            <a:ext cx="12236450" cy="688403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2540" y="-5715"/>
            <a:ext cx="12236450" cy="688467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2540" y="-5715"/>
            <a:ext cx="12237720" cy="6885305"/>
          </a:xfrm>
          <a:prstGeom prst="rect">
            <a:avLst/>
          </a:prstGeom>
        </p:spPr>
      </p:pic>
      <p:pic>
        <p:nvPicPr>
          <p:cNvPr id="12" name="图片 11" descr="C:/Users/coding1/AppData/Roaming/JisuOffice/ETemp/98744_7516680/fImage35880746500.jpeg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780"/>
            <a:ext cx="12235815" cy="691959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3"/>
          <p:cNvSpPr>
            <a:spLocks noGrp="1"/>
          </p:cNvSpPr>
          <p:nvPr/>
        </p:nvSpPr>
        <p:spPr>
          <a:xfrm>
            <a:off x="1251550" y="2525876"/>
            <a:ext cx="9793764" cy="972023"/>
          </a:xfrm>
          <a:prstGeom prst="rect">
            <a:avLst/>
          </a:prstGeom>
        </p:spPr>
        <p:txBody>
          <a:bodyPr vert="horz" lIns="119823" tIns="59911" rIns="119823" bIns="59911" rtlCol="0" anchor="ctr">
            <a:normAutofit/>
            <a:scene3d>
              <a:camera prst="orthographicFront"/>
              <a:lightRig rig="threePt" dir="t"/>
            </a:scene3d>
          </a:bodyPr>
          <a:lstStyle>
            <a:lvl1pPr algn="ctr" defTabSz="119761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dirty="0" smtClean="0">
                <a:latin typeface="黑体" panose="02010609060101010101" pitchFamily="2" charset="-122"/>
                <a:ea typeface="黑体" panose="02010609060101010101" pitchFamily="2" charset="-122"/>
              </a:rPr>
              <a:t>第</a:t>
            </a:r>
            <a:r>
              <a:rPr lang="en-US" altLang="zh-CN" dirty="0" smtClean="0">
                <a:latin typeface="黑体" panose="02010609060101010101" pitchFamily="2" charset="-122"/>
                <a:ea typeface="黑体" panose="02010609060101010101" pitchFamily="2" charset="-122"/>
              </a:rPr>
              <a:t>01</a:t>
            </a:r>
            <a:r>
              <a:rPr lang="zh-CN" altLang="en-US" dirty="0" smtClean="0">
                <a:latin typeface="黑体" panose="02010609060101010101" pitchFamily="2" charset="-122"/>
                <a:ea typeface="黑体" panose="02010609060101010101" pitchFamily="2" charset="-122"/>
              </a:rPr>
              <a:t>章：</a:t>
            </a:r>
            <a:r>
              <a:rPr lang="en-US" altLang="zh-CN" dirty="0" smtClean="0">
                <a:latin typeface="黑体" panose="02010609060101010101" pitchFamily="2" charset="-122"/>
                <a:ea typeface="黑体" panose="02010609060101010101" pitchFamily="2" charset="-122"/>
              </a:rPr>
              <a:t>JS</a:t>
            </a:r>
            <a:r>
              <a:rPr lang="zh-CN" altLang="en-US" dirty="0" smtClean="0">
                <a:latin typeface="黑体" panose="02010609060101010101" pitchFamily="2" charset="-122"/>
                <a:ea typeface="黑体" panose="02010609060101010101" pitchFamily="2" charset="-122"/>
              </a:rPr>
              <a:t>基本语法</a:t>
            </a:r>
            <a:endParaRPr dirty="0" smtClean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如何编写及运行</a:t>
            </a:r>
            <a:r>
              <a:rPr lang="en-US" altLang="zh-CN" sz="4000" dirty="0"/>
              <a:t>JavaScript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内部方法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&lt;body</a:t>
            </a:r>
            <a:r>
              <a:rPr lang="en-US" altLang="zh-CN" sz="1800" dirty="0" smtClean="0"/>
              <a:t>&gt;</a:t>
            </a:r>
          </a:p>
          <a:p>
            <a:pPr algn="l"/>
            <a:r>
              <a:rPr lang="en-US" altLang="zh-CN" sz="1800" dirty="0"/>
              <a:t>		&lt;input type="button" value="</a:t>
            </a:r>
            <a:r>
              <a:rPr lang="zh-CN" altLang="en-US" sz="1800" dirty="0"/>
              <a:t>按钮</a:t>
            </a:r>
            <a:r>
              <a:rPr lang="en-US" altLang="zh-CN" sz="1800" dirty="0"/>
              <a:t>" </a:t>
            </a:r>
            <a:r>
              <a:rPr lang="en-US" altLang="zh-CN" sz="1800" dirty="0" smtClean="0"/>
              <a:t>/&gt;</a:t>
            </a:r>
          </a:p>
          <a:p>
            <a:pPr algn="l"/>
            <a:r>
              <a:rPr lang="en-US" altLang="zh-CN" sz="1800" dirty="0"/>
              <a:t>		&lt;script</a:t>
            </a:r>
            <a:r>
              <a:rPr lang="en-US" altLang="zh-CN" sz="1800" dirty="0" smtClean="0"/>
              <a:t>&gt;</a:t>
            </a:r>
          </a:p>
          <a:p>
            <a:pPr algn="l"/>
            <a:r>
              <a:rPr lang="en-US" altLang="zh-CN" sz="1800" dirty="0"/>
              <a:t>			alert("</a:t>
            </a:r>
            <a:r>
              <a:rPr lang="zh-CN" altLang="en-US" sz="1800" dirty="0"/>
              <a:t>你好</a:t>
            </a:r>
            <a:r>
              <a:rPr lang="en-US" altLang="zh-CN" sz="1800" dirty="0" smtClean="0"/>
              <a:t>");</a:t>
            </a:r>
          </a:p>
          <a:p>
            <a:pPr algn="l"/>
            <a:r>
              <a:rPr lang="en-US" altLang="zh-CN" sz="1800" dirty="0"/>
              <a:t>		&lt;/script</a:t>
            </a:r>
            <a:r>
              <a:rPr lang="en-US" altLang="zh-CN" sz="1800" dirty="0" smtClean="0"/>
              <a:t>&gt;</a:t>
            </a:r>
          </a:p>
          <a:p>
            <a:pPr algn="l"/>
            <a:r>
              <a:rPr lang="en-US" altLang="zh-CN" sz="1800" dirty="0"/>
              <a:t>	&lt;/body</a:t>
            </a:r>
            <a:r>
              <a:rPr lang="en-US" altLang="zh-CN" sz="1800" dirty="0" smtClean="0"/>
              <a:t>&gt;</a:t>
            </a:r>
            <a:r>
              <a:rPr lang="en-US" altLang="zh-CN" sz="1800" dirty="0"/>
              <a:t>			</a:t>
            </a:r>
            <a:endParaRPr lang="en-US" altLang="zh-CN" sz="1800" dirty="0" smtClean="0"/>
          </a:p>
          <a:p>
            <a:pPr algn="l"/>
            <a:r>
              <a:rPr lang="zh-CN" altLang="en-US" sz="1800" dirty="0" smtClean="0"/>
              <a:t>代码</a:t>
            </a:r>
            <a:r>
              <a:rPr lang="zh-CN" altLang="en-US" sz="1800" dirty="0"/>
              <a:t>解释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在</a:t>
            </a:r>
            <a:r>
              <a:rPr lang="en-US" altLang="zh-CN" sz="1800" dirty="0"/>
              <a:t>input</a:t>
            </a:r>
            <a:r>
              <a:rPr lang="zh-CN" altLang="en-US" sz="1800" dirty="0"/>
              <a:t>标签的下面，写了一个</a:t>
            </a:r>
            <a:r>
              <a:rPr lang="en-US" altLang="zh-CN" sz="1800" dirty="0"/>
              <a:t>script</a:t>
            </a:r>
            <a:r>
              <a:rPr lang="zh-CN" altLang="en-US" sz="1800" dirty="0"/>
              <a:t>标签，该标签的内部是</a:t>
            </a:r>
            <a:r>
              <a:rPr lang="en-US" altLang="zh-CN" sz="1800" dirty="0" err="1"/>
              <a:t>javascript</a:t>
            </a:r>
            <a:r>
              <a:rPr lang="zh-CN" altLang="en-US" sz="1800" dirty="0" smtClean="0"/>
              <a:t>代码。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alert</a:t>
            </a:r>
            <a:r>
              <a:rPr lang="zh-CN" altLang="en-US" sz="1800" dirty="0"/>
              <a:t>没有写在</a:t>
            </a:r>
            <a:r>
              <a:rPr lang="en-US" altLang="zh-CN" sz="1800" dirty="0" err="1"/>
              <a:t>onclick</a:t>
            </a:r>
            <a:r>
              <a:rPr lang="zh-CN" altLang="en-US" sz="1800" dirty="0"/>
              <a:t>中，所以浏览器打开页面，就会执行</a:t>
            </a:r>
            <a:r>
              <a:rPr lang="en-US" altLang="zh-CN" sz="1800" dirty="0"/>
              <a:t>alert</a:t>
            </a:r>
            <a:r>
              <a:rPr lang="zh-CN" altLang="en-US" sz="1800" dirty="0"/>
              <a:t>，并非点击按钮执行</a:t>
            </a:r>
            <a:r>
              <a:rPr lang="en-US" altLang="zh-CN" sz="1800" dirty="0" smtClean="0"/>
              <a:t>alert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 smtClean="0"/>
              <a:t>注意</a:t>
            </a:r>
            <a:r>
              <a:rPr lang="zh-CN" altLang="en-US" sz="1800" dirty="0"/>
              <a:t>事项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同一个网页中可以写多个</a:t>
            </a:r>
            <a:r>
              <a:rPr lang="en-US" altLang="zh-CN" sz="1800" dirty="0"/>
              <a:t>script</a:t>
            </a:r>
            <a:r>
              <a:rPr lang="zh-CN" altLang="en-US" sz="1800" dirty="0" smtClean="0"/>
              <a:t>标签。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script</a:t>
            </a:r>
            <a:r>
              <a:rPr lang="zh-CN" altLang="en-US" sz="1800" dirty="0"/>
              <a:t>标签可以写在网页的任意标签</a:t>
            </a:r>
            <a:r>
              <a:rPr lang="zh-CN" altLang="en-US" sz="1800" dirty="0" smtClean="0"/>
              <a:t>位置。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可以先暂时理解为，代码是按照书写顺序，依次执行</a:t>
            </a:r>
            <a:r>
              <a:rPr lang="zh-CN" altLang="en-US" sz="1800" dirty="0" smtClean="0"/>
              <a:t>的。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89520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如何编写及运行</a:t>
            </a:r>
            <a:r>
              <a:rPr lang="en-US" altLang="zh-CN" sz="4000" dirty="0"/>
              <a:t>JavaScript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mr-IN" sz="1800" dirty="0"/>
              <a:t>外部方法</a:t>
            </a:r>
            <a:r>
              <a:rPr lang="zh-CN" altLang="mr-IN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	</a:t>
            </a:r>
            <a:endParaRPr lang="en-US" altLang="zh-CN" sz="1800" dirty="0" smtClean="0"/>
          </a:p>
          <a:p>
            <a:pPr algn="l"/>
            <a:r>
              <a:rPr lang="mr-IN" altLang="zh-CN" sz="1800" dirty="0" err="1" smtClean="0"/>
              <a:t>index.html</a:t>
            </a:r>
            <a:r>
              <a:rPr lang="zh-CN" altLang="mr-IN" sz="1800" dirty="0"/>
              <a:t>页</a:t>
            </a:r>
            <a:r>
              <a:rPr lang="zh-CN" altLang="mr-IN" sz="1800" dirty="0" smtClean="0"/>
              <a:t>面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	</a:t>
            </a:r>
            <a:r>
              <a:rPr lang="mr-IN" altLang="zh-CN" sz="1800" dirty="0"/>
              <a:t>&lt;</a:t>
            </a:r>
            <a:r>
              <a:rPr lang="mr-IN" altLang="zh-CN" sz="1800" dirty="0" err="1"/>
              <a:t>body</a:t>
            </a:r>
            <a:r>
              <a:rPr lang="mr-IN" altLang="zh-CN" sz="1800" dirty="0" smtClean="0"/>
              <a:t>&gt;</a:t>
            </a:r>
            <a:endParaRPr lang="en-US" altLang="zh-CN" sz="1800" dirty="0" smtClean="0"/>
          </a:p>
          <a:p>
            <a:pPr algn="l"/>
            <a:r>
              <a:rPr lang="en-US" altLang="zh-CN" sz="1800" dirty="0"/>
              <a:t>			&lt;input </a:t>
            </a:r>
            <a:r>
              <a:rPr lang="en-US" altLang="zh-CN" sz="1800" dirty="0" smtClean="0"/>
              <a:t>type=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button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 </a:t>
            </a:r>
            <a:r>
              <a:rPr lang="en-US" altLang="zh-CN" sz="1800" dirty="0"/>
              <a:t>value</a:t>
            </a:r>
            <a:r>
              <a:rPr lang="en-US" altLang="zh-CN" sz="1800" dirty="0" smtClean="0"/>
              <a:t>=</a:t>
            </a:r>
            <a:r>
              <a:rPr lang="en-US" altLang="zh-CN" sz="1800" dirty="0"/>
              <a:t>"</a:t>
            </a:r>
            <a:r>
              <a:rPr lang="zh-CN" altLang="en-US" sz="1800" dirty="0" smtClean="0"/>
              <a:t>按钮</a:t>
            </a:r>
            <a:r>
              <a:rPr lang="en-US" altLang="zh-CN" sz="1800" dirty="0"/>
              <a:t>"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id=</a:t>
            </a:r>
            <a:r>
              <a:rPr lang="en-US" altLang="zh-CN" sz="1800" dirty="0"/>
              <a:t>"</a:t>
            </a:r>
            <a:r>
              <a:rPr lang="en-US" altLang="zh-CN" sz="1800" dirty="0" err="1" smtClean="0"/>
              <a:t>btn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 /&gt;</a:t>
            </a:r>
          </a:p>
          <a:p>
            <a:pPr algn="l"/>
            <a:r>
              <a:rPr lang="en-US" altLang="zh-CN" sz="1800" dirty="0"/>
              <a:t>			&lt;script </a:t>
            </a:r>
            <a:r>
              <a:rPr lang="en-US" altLang="zh-CN" sz="1800" dirty="0" err="1" smtClean="0"/>
              <a:t>src</a:t>
            </a:r>
            <a:r>
              <a:rPr lang="en-US" altLang="zh-CN" sz="1800" dirty="0" smtClean="0"/>
              <a:t>=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1.js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&gt;&lt;/</a:t>
            </a:r>
            <a:r>
              <a:rPr lang="en-US" altLang="zh-CN" sz="1800" dirty="0"/>
              <a:t>script</a:t>
            </a:r>
            <a:r>
              <a:rPr lang="en-US" altLang="zh-CN" sz="1800" dirty="0" smtClean="0"/>
              <a:t>&gt;</a:t>
            </a:r>
          </a:p>
          <a:p>
            <a:pPr algn="l"/>
            <a:r>
              <a:rPr lang="mr-IN" altLang="zh-CN" sz="1800" dirty="0"/>
              <a:t>		&lt;/</a:t>
            </a:r>
            <a:r>
              <a:rPr lang="mr-IN" altLang="zh-CN" sz="1800" dirty="0" err="1"/>
              <a:t>body</a:t>
            </a:r>
            <a:r>
              <a:rPr lang="mr-IN" altLang="zh-CN" sz="1800" dirty="0" smtClean="0"/>
              <a:t>&gt;</a:t>
            </a:r>
            <a:endParaRPr lang="en-US" altLang="zh-CN" sz="1800" dirty="0" smtClean="0"/>
          </a:p>
          <a:p>
            <a:pPr algn="l"/>
            <a:r>
              <a:rPr lang="mr-IN" altLang="zh-CN" sz="1800" dirty="0"/>
              <a:t>			</a:t>
            </a:r>
            <a:endParaRPr lang="en-US" altLang="zh-CN" sz="1800" dirty="0" smtClean="0"/>
          </a:p>
          <a:p>
            <a:pPr algn="l"/>
            <a:r>
              <a:rPr lang="mr-IN" altLang="zh-CN" sz="1800" dirty="0" smtClean="0"/>
              <a:t>1.js</a:t>
            </a:r>
            <a:r>
              <a:rPr lang="zh-CN" altLang="mr-IN" sz="1800" dirty="0"/>
              <a:t>页</a:t>
            </a:r>
            <a:r>
              <a:rPr lang="zh-CN" altLang="mr-IN" sz="1800" dirty="0" smtClean="0"/>
              <a:t>面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	</a:t>
            </a:r>
            <a:r>
              <a:rPr lang="mr-IN" altLang="zh-CN" sz="1800" dirty="0" err="1"/>
              <a:t>btn.onclick</a:t>
            </a:r>
            <a:r>
              <a:rPr lang="mr-IN" altLang="zh-CN" sz="1800" dirty="0"/>
              <a:t> = </a:t>
            </a:r>
            <a:r>
              <a:rPr lang="mr-IN" altLang="zh-CN" sz="1800" dirty="0" err="1"/>
              <a:t>function</a:t>
            </a:r>
            <a:r>
              <a:rPr lang="mr-IN" altLang="zh-CN" sz="1800" dirty="0" smtClean="0"/>
              <a:t>(){</a:t>
            </a:r>
            <a:endParaRPr lang="en-US" altLang="zh-CN" sz="1800" dirty="0" smtClean="0"/>
          </a:p>
          <a:p>
            <a:pPr algn="l"/>
            <a:r>
              <a:rPr lang="mr-IN" altLang="zh-CN" sz="1800" dirty="0"/>
              <a:t>			</a:t>
            </a:r>
            <a:r>
              <a:rPr lang="mr-IN" altLang="zh-CN" sz="1800" dirty="0" err="1"/>
              <a:t>alert</a:t>
            </a:r>
            <a:r>
              <a:rPr lang="mr-IN" altLang="zh-CN" sz="1800" dirty="0" smtClean="0"/>
              <a:t>(</a:t>
            </a:r>
            <a:r>
              <a:rPr lang="en-US" altLang="zh-CN" sz="1800" dirty="0"/>
              <a:t>"</a:t>
            </a:r>
            <a:r>
              <a:rPr lang="zh-CN" altLang="mr-IN" sz="1800" dirty="0" smtClean="0"/>
              <a:t>你好</a:t>
            </a:r>
            <a:r>
              <a:rPr lang="en-US" altLang="zh-CN" sz="1800" dirty="0"/>
              <a:t>"</a:t>
            </a:r>
            <a:r>
              <a:rPr lang="mr-IN" altLang="zh-CN" sz="1800" dirty="0" smtClean="0"/>
              <a:t>);</a:t>
            </a:r>
            <a:endParaRPr lang="en-US" altLang="zh-CN" sz="1800" dirty="0" smtClean="0"/>
          </a:p>
          <a:p>
            <a:pPr algn="l"/>
            <a:r>
              <a:rPr lang="mr-IN" altLang="zh-CN" sz="1800" dirty="0"/>
              <a:t>		}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499181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如何编写及运行</a:t>
            </a:r>
            <a:r>
              <a:rPr lang="en-US" altLang="zh-CN" sz="4000" dirty="0"/>
              <a:t>JavaScript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代码解释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html</a:t>
            </a:r>
            <a:r>
              <a:rPr lang="zh-CN" altLang="en-US" sz="1800" dirty="0"/>
              <a:t>页面中 </a:t>
            </a:r>
            <a:r>
              <a:rPr lang="en-US" altLang="zh-CN" sz="1800" dirty="0"/>
              <a:t>&lt;script </a:t>
            </a:r>
            <a:r>
              <a:rPr lang="en-US" altLang="zh-CN" sz="1800" dirty="0" err="1"/>
              <a:t>src</a:t>
            </a:r>
            <a:r>
              <a:rPr lang="en-US" altLang="zh-CN" sz="1800" dirty="0" smtClean="0"/>
              <a:t>=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1.js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&gt;&lt;/</a:t>
            </a:r>
            <a:r>
              <a:rPr lang="en-US" altLang="zh-CN" sz="1800" dirty="0"/>
              <a:t>script&gt; </a:t>
            </a:r>
            <a:r>
              <a:rPr lang="zh-CN" altLang="en-US" sz="1800" dirty="0"/>
              <a:t>表示把</a:t>
            </a:r>
            <a:r>
              <a:rPr lang="en-US" altLang="zh-CN" sz="1800" dirty="0"/>
              <a:t>1.js</a:t>
            </a:r>
            <a:r>
              <a:rPr lang="zh-CN" altLang="en-US" sz="1800" dirty="0"/>
              <a:t>文件载入到当前的</a:t>
            </a:r>
            <a:r>
              <a:rPr lang="en-US" altLang="zh-CN" sz="1800" dirty="0"/>
              <a:t>html</a:t>
            </a:r>
            <a:r>
              <a:rPr lang="zh-CN" altLang="en-US" sz="1800" dirty="0"/>
              <a:t>页面</a:t>
            </a:r>
            <a:r>
              <a:rPr lang="zh-CN" altLang="en-US" sz="1800" dirty="0" smtClean="0"/>
              <a:t>中。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 err="1"/>
              <a:t>js</a:t>
            </a:r>
            <a:r>
              <a:rPr lang="zh-CN" altLang="en-US" sz="1800" dirty="0"/>
              <a:t>页面中的 </a:t>
            </a:r>
            <a:r>
              <a:rPr lang="en-US" altLang="zh-CN" sz="1800" dirty="0" err="1"/>
              <a:t>btn.onclick</a:t>
            </a:r>
            <a:r>
              <a:rPr lang="en-US" altLang="zh-CN" sz="1800" dirty="0"/>
              <a:t>=function</a:t>
            </a:r>
            <a:r>
              <a:rPr lang="en-US" altLang="zh-CN" sz="1800" dirty="0" smtClean="0"/>
              <a:t>(){alert()} </a:t>
            </a:r>
            <a:r>
              <a:rPr lang="zh-CN" altLang="en-US" sz="1800" dirty="0"/>
              <a:t>表示找</a:t>
            </a:r>
            <a:r>
              <a:rPr lang="en-US" altLang="zh-CN" sz="1800" dirty="0"/>
              <a:t>html</a:t>
            </a:r>
            <a:r>
              <a:rPr lang="zh-CN" altLang="en-US" sz="1800" dirty="0"/>
              <a:t>页面中</a:t>
            </a:r>
            <a:r>
              <a:rPr lang="en-US" altLang="zh-CN" sz="1800" dirty="0"/>
              <a:t>id</a:t>
            </a:r>
            <a:r>
              <a:rPr lang="zh-CN" altLang="en-US" sz="1800" dirty="0"/>
              <a:t>叫做</a:t>
            </a:r>
            <a:r>
              <a:rPr lang="en-US" altLang="zh-CN" sz="1800" dirty="0" err="1"/>
              <a:t>btn</a:t>
            </a:r>
            <a:r>
              <a:rPr lang="zh-CN" altLang="en-US" sz="1800" dirty="0"/>
              <a:t>的标签，给该标签绑定一个点击</a:t>
            </a:r>
            <a:r>
              <a:rPr lang="zh-CN" altLang="en-US" sz="1800" dirty="0" smtClean="0"/>
              <a:t>事件</a:t>
            </a:r>
            <a:r>
              <a:rPr lang="en-US" altLang="zh-CN" sz="1800" dirty="0" smtClean="0"/>
              <a:t>,</a:t>
            </a:r>
            <a:r>
              <a:rPr lang="zh-CN" altLang="en-US" sz="1800" dirty="0" smtClean="0"/>
              <a:t>当点击这个</a:t>
            </a:r>
            <a:r>
              <a:rPr lang="en-US" altLang="zh-CN" sz="1800" dirty="0" err="1" smtClean="0"/>
              <a:t>btn</a:t>
            </a:r>
            <a:r>
              <a:rPr lang="zh-CN" altLang="en-US" sz="1800" dirty="0" smtClean="0"/>
              <a:t>时，执行</a:t>
            </a:r>
            <a:r>
              <a:rPr lang="en-US" altLang="zh-CN" sz="1800" dirty="0" smtClean="0"/>
              <a:t>function</a:t>
            </a:r>
            <a:r>
              <a:rPr lang="zh-CN" altLang="en-US" sz="1800" dirty="0" smtClean="0"/>
              <a:t>内的代码。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function</a:t>
            </a:r>
            <a:r>
              <a:rPr lang="zh-CN" altLang="en-US" sz="1800" dirty="0"/>
              <a:t>为函数，先当成语法规定，直接写，以后会具体</a:t>
            </a:r>
            <a:r>
              <a:rPr lang="zh-CN" altLang="en-US" sz="1800" dirty="0" smtClean="0"/>
              <a:t>讲。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当点击此按钮，会出现一个</a:t>
            </a:r>
            <a:r>
              <a:rPr lang="en-US" altLang="zh-CN" sz="1800" dirty="0"/>
              <a:t>alert</a:t>
            </a:r>
            <a:r>
              <a:rPr lang="zh-CN" altLang="en-US" sz="1800" dirty="0"/>
              <a:t>提示</a:t>
            </a:r>
            <a:r>
              <a:rPr lang="zh-CN" altLang="en-US" sz="1800" dirty="0" smtClean="0"/>
              <a:t>框。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zh-CN" altLang="en-US" sz="1800" dirty="0" smtClean="0"/>
              <a:t>初学者</a:t>
            </a:r>
            <a:r>
              <a:rPr lang="zh-CN" altLang="en-US" sz="1800" dirty="0"/>
              <a:t>容易出错的地方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script</a:t>
            </a:r>
            <a:r>
              <a:rPr lang="zh-CN" altLang="en-US" sz="1800" dirty="0"/>
              <a:t>标签如果指定了</a:t>
            </a:r>
            <a:r>
              <a:rPr lang="en-US" altLang="zh-CN" sz="1800" dirty="0" err="1"/>
              <a:t>src</a:t>
            </a:r>
            <a:r>
              <a:rPr lang="zh-CN" altLang="en-US" sz="1800" dirty="0"/>
              <a:t>属性后，不能再在该标签的内部写代码了，必须在</a:t>
            </a:r>
            <a:r>
              <a:rPr lang="en-US" altLang="zh-CN" sz="1800" dirty="0" err="1"/>
              <a:t>js</a:t>
            </a:r>
            <a:r>
              <a:rPr lang="zh-CN" altLang="en-US" sz="1800" dirty="0"/>
              <a:t>文件</a:t>
            </a:r>
            <a:r>
              <a:rPr lang="zh-CN" altLang="en-US" sz="1800" dirty="0" smtClean="0"/>
              <a:t>中书写。</a:t>
            </a:r>
            <a:r>
              <a:rPr lang="zh-CN" altLang="en-US" sz="1800" dirty="0"/>
              <a:t>	</a:t>
            </a:r>
            <a:r>
              <a:rPr lang="en-US" altLang="zh-CN" sz="1800" dirty="0"/>
              <a:t>1.js</a:t>
            </a:r>
            <a:r>
              <a:rPr lang="zh-CN" altLang="en-US" sz="1800" dirty="0"/>
              <a:t>文件中，直接写代码，千万不要再写</a:t>
            </a:r>
            <a:r>
              <a:rPr lang="en-US" altLang="zh-CN" sz="1800" dirty="0"/>
              <a:t>script</a:t>
            </a:r>
            <a:r>
              <a:rPr lang="zh-CN" altLang="en-US" sz="1800" dirty="0"/>
              <a:t>标签</a:t>
            </a:r>
            <a:r>
              <a:rPr lang="zh-CN" altLang="en-US" sz="1800" dirty="0" smtClean="0"/>
              <a:t>了。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代码是由上到下执行的，本文中</a:t>
            </a:r>
            <a:r>
              <a:rPr lang="en-US" altLang="zh-CN" sz="1800" dirty="0"/>
              <a:t>1.js</a:t>
            </a:r>
            <a:r>
              <a:rPr lang="zh-CN" altLang="en-US" sz="1800" dirty="0"/>
              <a:t>直接写了</a:t>
            </a:r>
            <a:r>
              <a:rPr lang="en-US" altLang="zh-CN" sz="1800" dirty="0" err="1"/>
              <a:t>btn</a:t>
            </a:r>
            <a:r>
              <a:rPr lang="zh-CN" altLang="en-US" sz="1800" dirty="0"/>
              <a:t>，所以</a:t>
            </a:r>
            <a:r>
              <a:rPr lang="en-US" altLang="zh-CN" sz="1800" dirty="0"/>
              <a:t>1.js</a:t>
            </a:r>
            <a:r>
              <a:rPr lang="zh-CN" altLang="en-US" sz="1800" dirty="0"/>
              <a:t>一定要在</a:t>
            </a:r>
            <a:r>
              <a:rPr lang="en-US" altLang="zh-CN" sz="1800" dirty="0"/>
              <a:t>html</a:t>
            </a:r>
            <a:r>
              <a:rPr lang="zh-CN" altLang="en-US" sz="1800" dirty="0"/>
              <a:t>中</a:t>
            </a:r>
            <a:r>
              <a:rPr lang="en-US" altLang="zh-CN" sz="1800" dirty="0" err="1"/>
              <a:t>btn</a:t>
            </a:r>
            <a:r>
              <a:rPr lang="zh-CN" altLang="en-US" sz="1800" dirty="0"/>
              <a:t>元素的后面才能正常</a:t>
            </a:r>
            <a:r>
              <a:rPr lang="zh-CN" altLang="en-US" sz="1800" dirty="0" smtClean="0"/>
              <a:t>执行。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67119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中的关键字、变量、运算符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关键字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zh-CN" altLang="en-US" sz="1800" dirty="0" smtClean="0"/>
              <a:t>在</a:t>
            </a:r>
            <a:r>
              <a:rPr lang="en-US" altLang="zh-CN" sz="1800" dirty="0"/>
              <a:t>JavaScript</a:t>
            </a:r>
            <a:r>
              <a:rPr lang="zh-CN" altLang="en-US" sz="1800" dirty="0"/>
              <a:t>中，具有特殊作用的字，被称为关键字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前面所讲到的</a:t>
            </a:r>
            <a:r>
              <a:rPr lang="en-US" altLang="zh-CN" sz="1800" dirty="0"/>
              <a:t>alert</a:t>
            </a:r>
            <a:r>
              <a:rPr lang="zh-CN" altLang="en-US" sz="1800" dirty="0"/>
              <a:t>、</a:t>
            </a:r>
            <a:r>
              <a:rPr lang="en-US" altLang="zh-CN" sz="1800" dirty="0" err="1"/>
              <a:t>onclick</a:t>
            </a:r>
            <a:r>
              <a:rPr lang="zh-CN" altLang="en-US" sz="1800" dirty="0"/>
              <a:t>、</a:t>
            </a:r>
            <a:r>
              <a:rPr lang="en-US" altLang="zh-CN" sz="1800" dirty="0"/>
              <a:t>function</a:t>
            </a:r>
            <a:r>
              <a:rPr lang="zh-CN" altLang="en-US" sz="1800" dirty="0"/>
              <a:t>等都是</a:t>
            </a:r>
            <a:r>
              <a:rPr lang="en-US" altLang="zh-CN" sz="1800" dirty="0"/>
              <a:t>JavaScript</a:t>
            </a:r>
            <a:r>
              <a:rPr lang="zh-CN" altLang="en-US" sz="1800" dirty="0"/>
              <a:t>中的关键字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可以把关键字理解成是系统给我们定义好的一个标记，当我使用了该标记时，系统就会执行对应的</a:t>
            </a:r>
            <a:r>
              <a:rPr lang="zh-CN" altLang="en-US" sz="1800" dirty="0" smtClean="0"/>
              <a:t>功能。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除了系统给我们定义好的这些标记以外，我们还可以自己定义一些标记，所以衍生出来了</a:t>
            </a:r>
            <a:r>
              <a:rPr lang="zh-CN" altLang="en-US" sz="1800" dirty="0" smtClean="0"/>
              <a:t>变量</a:t>
            </a:r>
            <a:endParaRPr lang="en-US" altLang="zh-CN" sz="1800" dirty="0" smtClean="0"/>
          </a:p>
          <a:p>
            <a:pPr algn="l"/>
            <a:endParaRPr lang="en-US" altLang="zh-CN" sz="1400" dirty="0" smtClean="0"/>
          </a:p>
          <a:p>
            <a:pPr algn="l"/>
            <a:r>
              <a:rPr lang="en-US" altLang="zh-CN" sz="1400" dirty="0" smtClean="0"/>
              <a:t>	</a:t>
            </a:r>
            <a:r>
              <a:rPr lang="zh-CN" altLang="en-US" sz="1400" dirty="0" smtClean="0"/>
              <a:t>注：与关键字相关的还有保留字，指现在不是关键字，但未来是关键字的字，</a:t>
            </a:r>
            <a:r>
              <a:rPr lang="en-US" altLang="zh-CN" sz="1400" dirty="0" smtClean="0"/>
              <a:t>ECMA262</a:t>
            </a:r>
            <a:r>
              <a:rPr lang="zh-CN" altLang="en-US" sz="1400" dirty="0" smtClean="0"/>
              <a:t>中</a:t>
            </a:r>
            <a:r>
              <a:rPr lang="en-US" altLang="zh-CN" sz="1400" dirty="0" smtClean="0"/>
              <a:t>class</a:t>
            </a:r>
            <a:r>
              <a:rPr lang="zh-CN" altLang="en-US" sz="1400" dirty="0" smtClean="0"/>
              <a:t>、</a:t>
            </a:r>
            <a:r>
              <a:rPr lang="en-US" altLang="zh-CN" sz="1400" dirty="0" err="1" smtClean="0"/>
              <a:t>const</a:t>
            </a:r>
            <a:r>
              <a:rPr lang="zh-CN" altLang="en-US" sz="1400" dirty="0" smtClean="0"/>
              <a:t>等就是保留字。</a:t>
            </a:r>
            <a:endParaRPr lang="en-US" altLang="zh-CN" sz="1400" dirty="0" smtClean="0"/>
          </a:p>
          <a:p>
            <a:pPr algn="l"/>
            <a:endParaRPr lang="en-US" altLang="zh-CN" dirty="0" smtClean="0"/>
          </a:p>
          <a:p>
            <a:pPr algn="l"/>
            <a:r>
              <a:rPr lang="zh-CN" altLang="en-US" sz="1800" dirty="0" smtClean="0"/>
              <a:t>变量：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可以发生变化的量，即用一个标记来表示一个正在发生变化的数据。</a:t>
            </a:r>
          </a:p>
        </p:txBody>
      </p:sp>
    </p:spTree>
    <p:extLst>
      <p:ext uri="{BB962C8B-B14F-4D97-AF65-F5344CB8AC3E}">
        <p14:creationId xmlns:p14="http://schemas.microsoft.com/office/powerpoint/2010/main" val="2134093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中的关键字、变量、运算符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我们想使用一个变量的前提是，需要先声明一个变量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, b, c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a=1, b, c=3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d = a + c</a:t>
            </a:r>
            <a:r>
              <a:rPr lang="en-US" altLang="zh-CN" sz="1800" dirty="0" smtClean="0"/>
              <a:t>;</a:t>
            </a:r>
          </a:p>
          <a:p>
            <a:pPr algn="l"/>
            <a:endParaRPr lang="en-US" altLang="zh-CN" sz="1800" dirty="0" smtClean="0"/>
          </a:p>
          <a:p>
            <a:pPr algn="l"/>
            <a:r>
              <a:rPr lang="zh-CN" altLang="en-US" sz="1600" dirty="0" smtClean="0"/>
              <a:t>以上</a:t>
            </a:r>
            <a:r>
              <a:rPr lang="zh-CN" altLang="en-US" sz="1600" dirty="0"/>
              <a:t>均为声明变量的方法，</a:t>
            </a:r>
            <a:r>
              <a:rPr lang="en-US" altLang="zh-CN" sz="1600" dirty="0" err="1"/>
              <a:t>var</a:t>
            </a:r>
            <a:r>
              <a:rPr lang="zh-CN" altLang="en-US" sz="1600" dirty="0"/>
              <a:t>就是一个关键字，作用就是声明变量，</a:t>
            </a:r>
            <a:r>
              <a:rPr lang="en-US" altLang="zh-CN" sz="1600" dirty="0"/>
              <a:t>a</a:t>
            </a:r>
            <a:r>
              <a:rPr lang="zh-CN" altLang="en-US" sz="1600" dirty="0"/>
              <a:t>、</a:t>
            </a:r>
            <a:r>
              <a:rPr lang="en-US" altLang="zh-CN" sz="1600" dirty="0"/>
              <a:t>b</a:t>
            </a:r>
            <a:r>
              <a:rPr lang="zh-CN" altLang="en-US" sz="1600" dirty="0"/>
              <a:t>、</a:t>
            </a:r>
            <a:r>
              <a:rPr lang="en-US" altLang="zh-CN" sz="1600" dirty="0"/>
              <a:t>c</a:t>
            </a:r>
            <a:r>
              <a:rPr lang="zh-CN" altLang="en-US" sz="1600" dirty="0"/>
              <a:t>、</a:t>
            </a:r>
            <a:r>
              <a:rPr lang="en-US" altLang="zh-CN" sz="1600" dirty="0"/>
              <a:t>d</a:t>
            </a:r>
            <a:r>
              <a:rPr lang="zh-CN" altLang="en-US" sz="1600" dirty="0"/>
              <a:t>都是变量</a:t>
            </a:r>
            <a:r>
              <a:rPr lang="zh-CN" altLang="en-US" sz="1600" dirty="0" smtClean="0"/>
              <a:t>名称。</a:t>
            </a:r>
            <a:endParaRPr lang="en-US" altLang="zh-CN" sz="1600" dirty="0" smtClean="0"/>
          </a:p>
          <a:p>
            <a:pPr algn="l"/>
            <a:r>
              <a:rPr lang="en-US" altLang="zh-CN" sz="1200" dirty="0" smtClean="0"/>
              <a:t>1</a:t>
            </a:r>
            <a:r>
              <a:rPr lang="zh-CN" altLang="en-US" sz="1200" dirty="0"/>
              <a:t>，变量名称可以自己</a:t>
            </a:r>
            <a:r>
              <a:rPr lang="zh-CN" altLang="en-US" sz="1200" dirty="0" smtClean="0"/>
              <a:t>定义</a:t>
            </a:r>
            <a:endParaRPr lang="en-US" altLang="zh-CN" sz="1200" dirty="0" smtClean="0"/>
          </a:p>
          <a:p>
            <a:pPr algn="l"/>
            <a:r>
              <a:rPr lang="en-US" altLang="zh-CN" sz="1200" dirty="0" smtClean="0"/>
              <a:t>2</a:t>
            </a:r>
            <a:r>
              <a:rPr lang="zh-CN" altLang="en-US" sz="1200" dirty="0"/>
              <a:t>，一个</a:t>
            </a:r>
            <a:r>
              <a:rPr lang="en-US" altLang="zh-CN" sz="1200" dirty="0" err="1"/>
              <a:t>var</a:t>
            </a:r>
            <a:r>
              <a:rPr lang="zh-CN" altLang="en-US" sz="1200" dirty="0"/>
              <a:t>声明多个变量，变量名与变量名之间要有英文逗号</a:t>
            </a:r>
            <a:r>
              <a:rPr lang="zh-CN" altLang="en-US" sz="1200" dirty="0" smtClean="0"/>
              <a:t>分隔</a:t>
            </a:r>
            <a:endParaRPr lang="en-US" altLang="zh-CN" sz="1200" dirty="0" smtClean="0"/>
          </a:p>
          <a:p>
            <a:pPr algn="l"/>
            <a:r>
              <a:rPr lang="en-US" altLang="zh-CN" sz="1200" dirty="0" smtClean="0"/>
              <a:t>3</a:t>
            </a:r>
            <a:r>
              <a:rPr lang="zh-CN" altLang="en-US" sz="1200" dirty="0"/>
              <a:t>，变量允许被重</a:t>
            </a:r>
            <a:r>
              <a:rPr lang="zh-CN" altLang="en-US" sz="1200" dirty="0" smtClean="0"/>
              <a:t>定义</a:t>
            </a:r>
            <a:endParaRPr lang="en-US" altLang="zh-CN" sz="1200" dirty="0" smtClean="0"/>
          </a:p>
          <a:p>
            <a:pPr algn="l"/>
            <a:r>
              <a:rPr lang="en-US" altLang="zh-CN" sz="1200" dirty="0" smtClean="0"/>
              <a:t>4</a:t>
            </a:r>
            <a:r>
              <a:rPr lang="zh-CN" altLang="en-US" sz="1200" dirty="0"/>
              <a:t>，可以在声明变量时就给该变量一个值，该值通过等号赋给</a:t>
            </a:r>
            <a:r>
              <a:rPr lang="zh-CN" altLang="en-US" sz="1200" dirty="0" smtClean="0"/>
              <a:t>变量</a:t>
            </a:r>
            <a:endParaRPr lang="en-US" altLang="zh-CN" sz="1200" dirty="0" smtClean="0"/>
          </a:p>
          <a:p>
            <a:pPr algn="l"/>
            <a:r>
              <a:rPr lang="en-US" altLang="zh-CN" sz="1200" dirty="0" smtClean="0"/>
              <a:t>5</a:t>
            </a:r>
            <a:r>
              <a:rPr lang="zh-CN" altLang="en-US" sz="1200" dirty="0"/>
              <a:t>，变量的值可以是一个公式的</a:t>
            </a:r>
            <a:r>
              <a:rPr lang="zh-CN" altLang="en-US" sz="1200" dirty="0" smtClean="0"/>
              <a:t>结果</a:t>
            </a:r>
            <a:endParaRPr lang="en-US" altLang="zh-CN" sz="1200" dirty="0" smtClean="0"/>
          </a:p>
          <a:p>
            <a:pPr algn="l"/>
            <a:r>
              <a:rPr lang="en-US" altLang="zh-CN" sz="1200" dirty="0" smtClean="0"/>
              <a:t>6</a:t>
            </a:r>
            <a:r>
              <a:rPr lang="zh-CN" altLang="en-US" sz="1200" dirty="0"/>
              <a:t>，每一行的结尾处，建议使用</a:t>
            </a:r>
            <a:r>
              <a:rPr lang="zh-CN" altLang="en-US" sz="1200" dirty="0" smtClean="0"/>
              <a:t>分号</a:t>
            </a:r>
            <a:endParaRPr lang="en-US" altLang="zh-CN" sz="1200" dirty="0" smtClean="0"/>
          </a:p>
          <a:p>
            <a:pPr algn="l"/>
            <a:r>
              <a:rPr lang="en-US" altLang="zh-CN" sz="1200" dirty="0" smtClean="0"/>
              <a:t>7</a:t>
            </a:r>
            <a:r>
              <a:rPr lang="zh-CN" altLang="en-US" sz="1200" dirty="0"/>
              <a:t>，用等号给某变量赋值时，也可以不写</a:t>
            </a:r>
            <a:r>
              <a:rPr lang="en-US" altLang="zh-CN" sz="1200" dirty="0" err="1"/>
              <a:t>var</a:t>
            </a:r>
            <a:r>
              <a:rPr lang="zh-CN" altLang="en-US" sz="1200" dirty="0"/>
              <a:t>，但我们不建议这样</a:t>
            </a:r>
            <a:r>
              <a:rPr lang="zh-CN" altLang="en-US" sz="1200" dirty="0" smtClean="0"/>
              <a:t>做</a:t>
            </a:r>
            <a:endParaRPr lang="en-US" altLang="zh-CN" sz="1200" dirty="0" smtClean="0"/>
          </a:p>
          <a:p>
            <a:pPr algn="l"/>
            <a:r>
              <a:rPr lang="en-US" altLang="zh-CN" sz="1200" dirty="0" smtClean="0"/>
              <a:t>8</a:t>
            </a:r>
            <a:r>
              <a:rPr lang="zh-CN" altLang="en-US" sz="1200" dirty="0"/>
              <a:t>，</a:t>
            </a:r>
            <a:r>
              <a:rPr lang="en-US" altLang="zh-CN" sz="1200" dirty="0"/>
              <a:t>JS</a:t>
            </a:r>
            <a:r>
              <a:rPr lang="zh-CN" altLang="en-US" sz="1200" dirty="0"/>
              <a:t>是区分大小写的，所以</a:t>
            </a:r>
            <a:r>
              <a:rPr lang="en-US" altLang="zh-CN" sz="1200" dirty="0"/>
              <a:t>A</a:t>
            </a:r>
            <a:r>
              <a:rPr lang="zh-CN" altLang="en-US" sz="1200" dirty="0"/>
              <a:t>和</a:t>
            </a:r>
            <a:r>
              <a:rPr lang="en-US" altLang="zh-CN" sz="1200" dirty="0"/>
              <a:t>a</a:t>
            </a:r>
            <a:r>
              <a:rPr lang="zh-CN" altLang="en-US" sz="1200" dirty="0"/>
              <a:t>指两个不同的变量</a:t>
            </a:r>
          </a:p>
        </p:txBody>
      </p:sp>
    </p:spTree>
    <p:extLst>
      <p:ext uri="{BB962C8B-B14F-4D97-AF65-F5344CB8AC3E}">
        <p14:creationId xmlns:p14="http://schemas.microsoft.com/office/powerpoint/2010/main" val="210303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中的关键字、变量、运算符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变量的命名规范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1</a:t>
            </a:r>
            <a:r>
              <a:rPr lang="zh-CN" altLang="en-US" sz="1800" dirty="0"/>
              <a:t>，变量名的第一个字符必须是英文字符或下划</a:t>
            </a:r>
            <a:r>
              <a:rPr lang="zh-CN" altLang="en-US" sz="1800" dirty="0" smtClean="0"/>
              <a:t>线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2</a:t>
            </a:r>
            <a:r>
              <a:rPr lang="zh-CN" altLang="en-US" sz="1800" dirty="0"/>
              <a:t>，变量名中只能是英文、数字、下划线	（</a:t>
            </a:r>
            <a:r>
              <a:rPr lang="en-US" altLang="zh-CN" sz="1800" dirty="0"/>
              <a:t>$</a:t>
            </a:r>
            <a:r>
              <a:rPr lang="zh-CN" altLang="en-US" sz="1800" dirty="0"/>
              <a:t>符号除外</a:t>
            </a:r>
            <a:r>
              <a:rPr lang="zh-CN" altLang="en-US" sz="1800" dirty="0" smtClean="0"/>
              <a:t>）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3</a:t>
            </a:r>
            <a:r>
              <a:rPr lang="zh-CN" altLang="en-US" sz="1800" dirty="0"/>
              <a:t>，变量名不能是</a:t>
            </a:r>
            <a:r>
              <a:rPr lang="zh-CN" altLang="en-US" sz="1800" dirty="0" smtClean="0"/>
              <a:t>关键字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zh-CN" altLang="en-US" sz="1800" dirty="0" smtClean="0"/>
              <a:t>经典</a:t>
            </a:r>
            <a:r>
              <a:rPr lang="zh-CN" altLang="en-US" sz="1800" dirty="0"/>
              <a:t>的变量命名法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</a:t>
            </a:r>
            <a:r>
              <a:rPr lang="en-US" altLang="zh-CN" sz="1800" dirty="0" err="1"/>
              <a:t>userName</a:t>
            </a:r>
            <a:r>
              <a:rPr lang="en-US" altLang="zh-CN" sz="1800" dirty="0"/>
              <a:t> = "</a:t>
            </a:r>
            <a:r>
              <a:rPr lang="zh-CN" altLang="en-US" sz="1800" dirty="0" smtClean="0"/>
              <a:t>张飞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;</a:t>
            </a:r>
            <a:r>
              <a:rPr lang="en-US" altLang="zh-CN" sz="1800" dirty="0"/>
              <a:t>	</a:t>
            </a:r>
            <a:r>
              <a:rPr lang="en-US" altLang="zh-CN" sz="1400" dirty="0"/>
              <a:t>// </a:t>
            </a:r>
            <a:r>
              <a:rPr lang="zh-CN" altLang="en-US" sz="1400" dirty="0"/>
              <a:t>小驼峰命名法，首个单词的首字母小写</a:t>
            </a:r>
            <a:r>
              <a:rPr lang="zh-CN" altLang="en-US" sz="1400" dirty="0" smtClean="0"/>
              <a:t>。</a:t>
            </a:r>
            <a:endParaRPr lang="en-US" altLang="zh-CN" sz="14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</a:t>
            </a:r>
            <a:r>
              <a:rPr lang="en-US" altLang="zh-CN" sz="1800" dirty="0" err="1"/>
              <a:t>UserAge</a:t>
            </a:r>
            <a:r>
              <a:rPr lang="en-US" altLang="zh-CN" sz="1800" dirty="0"/>
              <a:t> = 18;		</a:t>
            </a:r>
            <a:r>
              <a:rPr lang="en-US" altLang="zh-CN" sz="1400" dirty="0"/>
              <a:t>// </a:t>
            </a:r>
            <a:r>
              <a:rPr lang="zh-CN" altLang="en-US" sz="1400" dirty="0"/>
              <a:t>大驼峰命名法，每个单词的首字母都大写</a:t>
            </a:r>
            <a:r>
              <a:rPr lang="zh-CN" altLang="en-US" sz="1400" dirty="0" smtClean="0"/>
              <a:t>。</a:t>
            </a:r>
            <a:endParaRPr lang="en-US" altLang="zh-CN" sz="14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</a:t>
            </a:r>
            <a:r>
              <a:rPr lang="en-US" altLang="zh-CN" sz="1800" dirty="0" err="1"/>
              <a:t>strUserTeam</a:t>
            </a:r>
            <a:r>
              <a:rPr lang="en-US" altLang="zh-CN" sz="1800" dirty="0"/>
              <a:t> = "</a:t>
            </a:r>
            <a:r>
              <a:rPr lang="zh-CN" altLang="en-US" sz="1800" dirty="0" smtClean="0"/>
              <a:t>蜀国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;</a:t>
            </a:r>
            <a:r>
              <a:rPr lang="en-US" altLang="zh-CN" sz="1800" dirty="0"/>
              <a:t>	</a:t>
            </a:r>
            <a:r>
              <a:rPr lang="en-US" altLang="zh-CN" sz="1400" dirty="0"/>
              <a:t>// </a:t>
            </a:r>
            <a:r>
              <a:rPr lang="zh-CN" altLang="en-US" sz="1400" dirty="0"/>
              <a:t>匈牙利命名法，变量名前缀为数据类型。例如：</a:t>
            </a:r>
            <a:r>
              <a:rPr lang="en-US" altLang="zh-CN" sz="1400" dirty="0" err="1"/>
              <a:t>str</a:t>
            </a:r>
            <a:r>
              <a:rPr lang="zh-CN" altLang="en-US" sz="1400" dirty="0"/>
              <a:t>表示字符串、</a:t>
            </a:r>
            <a:r>
              <a:rPr lang="en-US" altLang="zh-CN" sz="1400" dirty="0" err="1"/>
              <a:t>num</a:t>
            </a:r>
            <a:r>
              <a:rPr lang="zh-CN" altLang="en-US" sz="1400" dirty="0"/>
              <a:t>表示数字、</a:t>
            </a:r>
            <a:r>
              <a:rPr lang="en-US" altLang="zh-CN" sz="1400" dirty="0" err="1"/>
              <a:t>bln</a:t>
            </a:r>
            <a:r>
              <a:rPr lang="zh-CN" altLang="en-US" sz="1400" dirty="0"/>
              <a:t>表示布尔等</a:t>
            </a:r>
            <a:r>
              <a:rPr lang="zh-CN" altLang="en-US" sz="1400" dirty="0" smtClean="0"/>
              <a:t>。</a:t>
            </a:r>
            <a:endParaRPr lang="en-US" altLang="zh-CN" sz="14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zh-CN" altLang="en-US" sz="1800" dirty="0"/>
              <a:t>	上面代码中，等号就是运算符。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822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中的关键字、变量、运算符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运算符包括但不</a:t>
            </a:r>
            <a:r>
              <a:rPr lang="zh-CN" altLang="en-US" sz="1800" dirty="0" smtClean="0"/>
              <a:t>限于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赋值运算符：普通赋值运算、复合赋值运算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加性运算符：加法运算、减法运算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乘性运算符：乘法运算、除法运算、取模运算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一元运算符：前增量、前减量、后增量、后减量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关系运算符：小于、小于等于、大于、大于等于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等性运算符：等号和非等号。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1756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中的关键字、变量、运算符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赋值运算符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普通赋值</a:t>
            </a:r>
            <a:r>
              <a:rPr lang="zh-CN" altLang="en-US" sz="1800" dirty="0" smtClean="0"/>
              <a:t>运算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10; </a:t>
            </a:r>
            <a:endParaRPr lang="en-US" altLang="zh-CN" sz="1800" dirty="0" smtClean="0"/>
          </a:p>
          <a:p>
            <a:pPr algn="l"/>
            <a:r>
              <a:rPr lang="en-US" altLang="zh-CN" sz="1800" dirty="0"/>
              <a:t>		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</a:t>
            </a:r>
            <a:r>
              <a:rPr lang="zh-CN" altLang="en-US" sz="1800" dirty="0" smtClean="0"/>
              <a:t>复合</a:t>
            </a:r>
            <a:r>
              <a:rPr lang="zh-CN" altLang="en-US" sz="1800" dirty="0"/>
              <a:t>赋值</a:t>
            </a:r>
            <a:r>
              <a:rPr lang="zh-CN" altLang="en-US" sz="1800" dirty="0" smtClean="0"/>
              <a:t>运算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	</a:t>
            </a:r>
            <a:r>
              <a:rPr lang="en-US" altLang="zh-CN" sz="1800" dirty="0" err="1" smtClean="0"/>
              <a:t>var</a:t>
            </a:r>
            <a:r>
              <a:rPr lang="en-US" altLang="zh-CN" sz="1800" dirty="0" smtClean="0"/>
              <a:t> </a:t>
            </a:r>
            <a:r>
              <a:rPr lang="en-US" altLang="zh-CN" sz="1800" dirty="0"/>
              <a:t>a = 10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	a += 10;		// a = a+10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1082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中的关键字、变量、运算符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加性运算符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加法</a:t>
            </a:r>
            <a:r>
              <a:rPr lang="zh-CN" altLang="en-US" sz="1800" dirty="0" smtClean="0"/>
              <a:t>运算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10 + 5; </a:t>
            </a:r>
            <a:endParaRPr lang="en-US" altLang="zh-CN" sz="1800" dirty="0" smtClean="0"/>
          </a:p>
          <a:p>
            <a:pPr algn="l"/>
            <a:r>
              <a:rPr lang="en-US" altLang="zh-CN" sz="1800" dirty="0"/>
              <a:t>		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</a:t>
            </a:r>
            <a:r>
              <a:rPr lang="zh-CN" altLang="en-US" sz="1800" dirty="0" smtClean="0"/>
              <a:t>减法运算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	</a:t>
            </a:r>
            <a:r>
              <a:rPr lang="en-US" altLang="zh-CN" sz="1800" dirty="0" err="1" smtClean="0"/>
              <a:t>var</a:t>
            </a:r>
            <a:r>
              <a:rPr lang="en-US" altLang="zh-CN" sz="1800" dirty="0" smtClean="0"/>
              <a:t> </a:t>
            </a:r>
            <a:r>
              <a:rPr lang="en-US" altLang="zh-CN" sz="1800" dirty="0"/>
              <a:t>a = 10 - 5;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4796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中的关键字、变量、运算符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mr-IN" sz="1800" dirty="0"/>
              <a:t>乘性运算符</a:t>
            </a:r>
            <a:r>
              <a:rPr lang="zh-CN" altLang="mr-IN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乘法</a:t>
            </a:r>
            <a:r>
              <a:rPr lang="zh-CN" altLang="mr-IN" sz="1800" dirty="0" smtClean="0"/>
              <a:t>运算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 = 10 * 5; </a:t>
            </a:r>
            <a:endParaRPr lang="en-US" altLang="zh-CN" sz="1800" dirty="0" smtClean="0"/>
          </a:p>
          <a:p>
            <a:pPr algn="l"/>
            <a:r>
              <a:rPr lang="mr-IN" altLang="zh-CN" sz="1800" dirty="0"/>
              <a:t>		</a:t>
            </a:r>
            <a:endParaRPr lang="en-US" altLang="zh-CN" sz="1800" dirty="0" smtClean="0"/>
          </a:p>
          <a:p>
            <a:pPr algn="l"/>
            <a:r>
              <a:rPr lang="mr-IN" altLang="zh-CN" sz="1800" dirty="0"/>
              <a:t>	</a:t>
            </a:r>
            <a:r>
              <a:rPr lang="zh-CN" altLang="mr-IN" sz="1800" dirty="0"/>
              <a:t>除法运算	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	</a:t>
            </a:r>
            <a:r>
              <a:rPr lang="mr-IN" altLang="zh-CN" sz="1800" dirty="0" err="1" smtClean="0"/>
              <a:t>var</a:t>
            </a:r>
            <a:r>
              <a:rPr lang="mr-IN" altLang="zh-CN" sz="1800" dirty="0" smtClean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 = 10 / 5</a:t>
            </a:r>
            <a:r>
              <a:rPr lang="mr-IN" altLang="zh-CN" sz="1800" dirty="0" smtClean="0"/>
              <a:t>;</a:t>
            </a:r>
            <a:endParaRPr lang="en-US" altLang="zh-CN" sz="1800" dirty="0" smtClean="0"/>
          </a:p>
          <a:p>
            <a:pPr algn="l"/>
            <a:r>
              <a:rPr lang="mr-IN" altLang="zh-CN" sz="1800" dirty="0"/>
              <a:t>	</a:t>
            </a:r>
            <a:endParaRPr lang="en-US" altLang="zh-CN" sz="1800" dirty="0" smtClean="0"/>
          </a:p>
          <a:p>
            <a:pPr algn="l"/>
            <a:r>
              <a:rPr lang="en-US" altLang="zh-CN" sz="1800" dirty="0"/>
              <a:t>	</a:t>
            </a:r>
            <a:r>
              <a:rPr lang="zh-CN" altLang="mr-IN" sz="1800" dirty="0" smtClean="0"/>
              <a:t>取</a:t>
            </a:r>
            <a:r>
              <a:rPr lang="zh-CN" altLang="mr-IN" sz="1800" dirty="0"/>
              <a:t>模</a:t>
            </a:r>
            <a:r>
              <a:rPr lang="zh-CN" altLang="mr-IN" sz="1800" dirty="0" smtClean="0"/>
              <a:t>运算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	</a:t>
            </a:r>
            <a:r>
              <a:rPr lang="mr-IN" altLang="zh-CN" sz="1800" dirty="0" err="1" smtClean="0"/>
              <a:t>var</a:t>
            </a:r>
            <a:r>
              <a:rPr lang="mr-IN" altLang="zh-CN" sz="1800" dirty="0" smtClean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 = 10 % 5</a:t>
            </a:r>
            <a:r>
              <a:rPr lang="mr-IN" altLang="zh-CN" sz="1800" dirty="0" smtClean="0"/>
              <a:t>;</a:t>
            </a:r>
            <a:r>
              <a:rPr lang="en-US" altLang="zh-CN" sz="1800" dirty="0" smtClean="0"/>
              <a:t>		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79453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 smtClean="0"/>
              <a:t>课程大纲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2"/>
            <a:ext cx="9144000" cy="4191036"/>
          </a:xfrm>
        </p:spPr>
        <p:txBody>
          <a:bodyPr/>
          <a:lstStyle/>
          <a:p>
            <a:pPr algn="l">
              <a:buNone/>
            </a:pPr>
            <a:r>
              <a:rPr lang="en-US" altLang="zh-CN" sz="2400" dirty="0" smtClean="0"/>
              <a:t>1</a:t>
            </a:r>
            <a:r>
              <a:rPr lang="zh-CN" altLang="en-US" sz="2400" dirty="0" smtClean="0"/>
              <a:t>、</a:t>
            </a:r>
            <a:r>
              <a:rPr lang="zh-CN" altLang="en-US" dirty="0" smtClean="0"/>
              <a:t>什么是</a:t>
            </a:r>
            <a:r>
              <a:rPr lang="en-US" altLang="zh-CN" dirty="0" smtClean="0"/>
              <a:t>JavaScript</a:t>
            </a:r>
            <a:endParaRPr lang="en-US" altLang="zh-CN" sz="2400" dirty="0" smtClean="0"/>
          </a:p>
          <a:p>
            <a:pPr algn="l">
              <a:buNone/>
            </a:pPr>
            <a:r>
              <a:rPr lang="en-US" altLang="zh-CN" sz="2400" dirty="0" smtClean="0"/>
              <a:t>2</a:t>
            </a:r>
            <a:r>
              <a:rPr lang="zh-CN" altLang="en-US" sz="2400" dirty="0" smtClean="0"/>
              <a:t>、</a:t>
            </a:r>
            <a:r>
              <a:rPr lang="zh-CN" altLang="en-US" dirty="0" smtClean="0"/>
              <a:t>为什么要学习</a:t>
            </a:r>
            <a:r>
              <a:rPr lang="en-US" altLang="zh-CN" dirty="0" smtClean="0"/>
              <a:t>JavaScript</a:t>
            </a:r>
            <a:endParaRPr lang="en-US" altLang="zh-CN" sz="2400" dirty="0" smtClean="0"/>
          </a:p>
          <a:p>
            <a:pPr algn="l">
              <a:buNone/>
            </a:pPr>
            <a:r>
              <a:rPr lang="en-US" altLang="zh-CN" sz="2400" dirty="0" smtClean="0"/>
              <a:t>3</a:t>
            </a:r>
            <a:r>
              <a:rPr lang="zh-CN" altLang="en-US" sz="2400" dirty="0" smtClean="0"/>
              <a:t>、</a:t>
            </a:r>
            <a:r>
              <a:rPr lang="en-US" altLang="zh-CN" dirty="0" smtClean="0"/>
              <a:t>JavaScript</a:t>
            </a:r>
            <a:r>
              <a:rPr lang="zh-CN" altLang="en-US" dirty="0" smtClean="0"/>
              <a:t>的前景</a:t>
            </a:r>
            <a:endParaRPr lang="en-US" altLang="zh-CN" dirty="0" smtClean="0"/>
          </a:p>
          <a:p>
            <a:pPr algn="l">
              <a:buNone/>
            </a:pPr>
            <a:r>
              <a:rPr lang="en-US" altLang="zh-CN" sz="2400" dirty="0" smtClean="0"/>
              <a:t>4</a:t>
            </a:r>
            <a:r>
              <a:rPr lang="zh-CN" altLang="en-US" sz="2400" dirty="0" smtClean="0"/>
              <a:t>、如何编写及运行</a:t>
            </a:r>
            <a:r>
              <a:rPr lang="en-US" altLang="zh-CN" sz="2400" dirty="0" smtClean="0"/>
              <a:t>JavaScript</a:t>
            </a:r>
          </a:p>
          <a:p>
            <a:pPr algn="l">
              <a:buNone/>
            </a:pPr>
            <a:r>
              <a:rPr lang="en-US" altLang="zh-CN" dirty="0" smtClean="0"/>
              <a:t>5</a:t>
            </a:r>
            <a:r>
              <a:rPr lang="zh-CN" altLang="en-US" dirty="0" smtClean="0"/>
              <a:t>、</a:t>
            </a:r>
            <a:r>
              <a:rPr lang="en-US" altLang="zh-CN" dirty="0" smtClean="0"/>
              <a:t>JavaScript</a:t>
            </a:r>
            <a:r>
              <a:rPr lang="zh-CN" altLang="en-US" dirty="0" smtClean="0"/>
              <a:t>中的关键字、变量、运算符（重点）</a:t>
            </a:r>
            <a:endParaRPr lang="en-US" altLang="zh-CN" dirty="0" smtClean="0"/>
          </a:p>
          <a:p>
            <a:pPr algn="l">
              <a:buNone/>
            </a:pPr>
            <a:r>
              <a:rPr lang="en-US" altLang="zh-CN" sz="2400" dirty="0" smtClean="0"/>
              <a:t>6</a:t>
            </a:r>
            <a:r>
              <a:rPr lang="zh-CN" altLang="en-US" sz="2400" dirty="0" smtClean="0"/>
              <a:t>、</a:t>
            </a:r>
            <a:r>
              <a:rPr lang="en-US" altLang="zh-CN" sz="2400" dirty="0" smtClean="0"/>
              <a:t>JavaScript</a:t>
            </a:r>
            <a:r>
              <a:rPr lang="zh-CN" altLang="en-US" sz="2400" dirty="0" smtClean="0"/>
              <a:t>中的数据类型和类型转换（重点）</a:t>
            </a:r>
            <a:endParaRPr lang="en-US" altLang="zh-CN" sz="2400" dirty="0" smtClean="0"/>
          </a:p>
          <a:p>
            <a:pPr algn="l">
              <a:buNone/>
            </a:pPr>
            <a:r>
              <a:rPr lang="en-US" altLang="zh-CN" dirty="0" smtClean="0"/>
              <a:t>7</a:t>
            </a:r>
            <a:r>
              <a:rPr lang="zh-CN" altLang="en-US" dirty="0" smtClean="0"/>
              <a:t>、</a:t>
            </a:r>
            <a:r>
              <a:rPr lang="en-US" altLang="zh-CN" dirty="0" smtClean="0"/>
              <a:t>JavaScript</a:t>
            </a:r>
            <a:r>
              <a:rPr lang="zh-CN" altLang="en-US" dirty="0" smtClean="0"/>
              <a:t>中的进制转换</a:t>
            </a:r>
            <a:endParaRPr lang="en-US" altLang="zh-CN" sz="2400" dirty="0" smtClean="0"/>
          </a:p>
          <a:p>
            <a:pPr algn="l">
              <a:buNone/>
            </a:pP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中的关键字、变量、运算符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mr-IN" sz="1800" dirty="0"/>
              <a:t>一元运算符</a:t>
            </a:r>
            <a:r>
              <a:rPr lang="zh-CN" altLang="mr-IN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前增量	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=1;	++</a:t>
            </a:r>
            <a:r>
              <a:rPr lang="mr-IN" altLang="zh-CN" sz="1800" dirty="0" err="1"/>
              <a:t>a</a:t>
            </a:r>
            <a:r>
              <a:rPr lang="mr-IN" altLang="zh-CN" sz="1800" dirty="0"/>
              <a:t>;	</a:t>
            </a:r>
            <a:r>
              <a:rPr lang="mr-IN" altLang="zh-CN" sz="1800" dirty="0" err="1"/>
              <a:t>alert</a:t>
            </a:r>
            <a:r>
              <a:rPr lang="mr-IN" altLang="zh-CN" sz="1800" dirty="0"/>
              <a:t>(</a:t>
            </a:r>
            <a:r>
              <a:rPr lang="mr-IN" altLang="zh-CN" sz="1800" dirty="0" err="1"/>
              <a:t>a</a:t>
            </a:r>
            <a:r>
              <a:rPr lang="mr-IN" altLang="zh-CN" sz="1800" dirty="0" smtClean="0"/>
              <a:t>);</a:t>
            </a:r>
            <a:endParaRPr lang="en-US" altLang="zh-CN" sz="1800" dirty="0" smtClean="0"/>
          </a:p>
          <a:p>
            <a:pPr algn="l"/>
            <a:r>
              <a:rPr lang="mr-IN" altLang="zh-CN" sz="1800" dirty="0"/>
              <a:t>	</a:t>
            </a:r>
            <a:r>
              <a:rPr lang="zh-CN" altLang="mr-IN" sz="1800" dirty="0"/>
              <a:t>前减量	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=1;	--</a:t>
            </a:r>
            <a:r>
              <a:rPr lang="mr-IN" altLang="zh-CN" sz="1800" dirty="0" err="1"/>
              <a:t>a</a:t>
            </a:r>
            <a:r>
              <a:rPr lang="mr-IN" altLang="zh-CN" sz="1800" dirty="0"/>
              <a:t>;	</a:t>
            </a:r>
            <a:r>
              <a:rPr lang="mr-IN" altLang="zh-CN" sz="1800" dirty="0" err="1"/>
              <a:t>alert</a:t>
            </a:r>
            <a:r>
              <a:rPr lang="mr-IN" altLang="zh-CN" sz="1800" dirty="0"/>
              <a:t>(</a:t>
            </a:r>
            <a:r>
              <a:rPr lang="mr-IN" altLang="zh-CN" sz="1800" dirty="0" err="1"/>
              <a:t>a</a:t>
            </a:r>
            <a:r>
              <a:rPr lang="mr-IN" altLang="zh-CN" sz="1800" dirty="0" smtClean="0"/>
              <a:t>);</a:t>
            </a:r>
            <a:endParaRPr lang="en-US" altLang="zh-CN" sz="1800" dirty="0" smtClean="0"/>
          </a:p>
          <a:p>
            <a:pPr algn="l"/>
            <a:r>
              <a:rPr lang="mr-IN" altLang="zh-CN" sz="1800" dirty="0"/>
              <a:t>	</a:t>
            </a:r>
            <a:r>
              <a:rPr lang="zh-CN" altLang="mr-IN" sz="1800" dirty="0"/>
              <a:t>后增量	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=1;	</a:t>
            </a:r>
            <a:r>
              <a:rPr lang="mr-IN" altLang="zh-CN" sz="1800" dirty="0" err="1"/>
              <a:t>a</a:t>
            </a:r>
            <a:r>
              <a:rPr lang="mr-IN" altLang="zh-CN" sz="1800" dirty="0"/>
              <a:t>++;	</a:t>
            </a:r>
            <a:r>
              <a:rPr lang="mr-IN" altLang="zh-CN" sz="1800" dirty="0" err="1"/>
              <a:t>alert</a:t>
            </a:r>
            <a:r>
              <a:rPr lang="mr-IN" altLang="zh-CN" sz="1800" dirty="0"/>
              <a:t>(</a:t>
            </a:r>
            <a:r>
              <a:rPr lang="mr-IN" altLang="zh-CN" sz="1800" dirty="0" err="1"/>
              <a:t>a</a:t>
            </a:r>
            <a:r>
              <a:rPr lang="mr-IN" altLang="zh-CN" sz="1800" dirty="0" smtClean="0"/>
              <a:t>);</a:t>
            </a:r>
            <a:endParaRPr lang="en-US" altLang="zh-CN" sz="1800" dirty="0" smtClean="0"/>
          </a:p>
          <a:p>
            <a:pPr algn="l"/>
            <a:r>
              <a:rPr lang="mr-IN" altLang="zh-CN" sz="1800" dirty="0"/>
              <a:t>	</a:t>
            </a:r>
            <a:r>
              <a:rPr lang="zh-CN" altLang="mr-IN" sz="1800" dirty="0"/>
              <a:t>后减量	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=1;	</a:t>
            </a:r>
            <a:r>
              <a:rPr lang="mr-IN" altLang="zh-CN" sz="1800" dirty="0" err="1"/>
              <a:t>a</a:t>
            </a:r>
            <a:r>
              <a:rPr lang="mr-IN" altLang="zh-CN" sz="1800" dirty="0"/>
              <a:t>--;	</a:t>
            </a:r>
            <a:r>
              <a:rPr lang="mr-IN" altLang="zh-CN" sz="1800" dirty="0" err="1"/>
              <a:t>alert</a:t>
            </a:r>
            <a:r>
              <a:rPr lang="mr-IN" altLang="zh-CN" sz="1800" dirty="0"/>
              <a:t>(</a:t>
            </a:r>
            <a:r>
              <a:rPr lang="mr-IN" altLang="zh-CN" sz="1800" dirty="0" err="1"/>
              <a:t>a</a:t>
            </a:r>
            <a:r>
              <a:rPr lang="mr-IN" altLang="zh-CN" sz="1800" dirty="0" smtClean="0"/>
              <a:t>);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zh-CN" altLang="mr-IN" sz="1800" dirty="0" smtClean="0"/>
              <a:t>区别</a:t>
            </a:r>
            <a:r>
              <a:rPr lang="zh-CN" altLang="mr-IN" sz="1800" dirty="0"/>
              <a:t>：上面的代码中是没有区别的，但如果给某变量赋值时，区别就产生了</a:t>
            </a:r>
            <a:r>
              <a:rPr lang="zh-CN" altLang="mr-IN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=1;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b</a:t>
            </a:r>
            <a:r>
              <a:rPr lang="mr-IN" altLang="zh-CN" sz="1800" dirty="0"/>
              <a:t>=++</a:t>
            </a:r>
            <a:r>
              <a:rPr lang="mr-IN" altLang="zh-CN" sz="1800" dirty="0" err="1"/>
              <a:t>a</a:t>
            </a:r>
            <a:r>
              <a:rPr lang="mr-IN" altLang="zh-CN" sz="1800" dirty="0"/>
              <a:t>;	</a:t>
            </a:r>
            <a:r>
              <a:rPr lang="mr-IN" altLang="zh-CN" sz="1800" dirty="0" err="1"/>
              <a:t>alert</a:t>
            </a:r>
            <a:r>
              <a:rPr lang="mr-IN" altLang="zh-CN" sz="1800" dirty="0"/>
              <a:t>(</a:t>
            </a:r>
            <a:r>
              <a:rPr lang="mr-IN" altLang="zh-CN" sz="1800" dirty="0" err="1"/>
              <a:t>b</a:t>
            </a:r>
            <a:r>
              <a:rPr lang="mr-IN" altLang="zh-CN" sz="1800" dirty="0"/>
              <a:t>);		</a:t>
            </a:r>
            <a:r>
              <a:rPr lang="zh-CN" altLang="mr-IN" sz="1800" dirty="0"/>
              <a:t>先对</a:t>
            </a:r>
            <a:r>
              <a:rPr lang="mr-IN" altLang="zh-CN" sz="1800" dirty="0" err="1"/>
              <a:t>a</a:t>
            </a:r>
            <a:r>
              <a:rPr lang="zh-CN" altLang="mr-IN" sz="1800" dirty="0"/>
              <a:t>进行加</a:t>
            </a:r>
            <a:r>
              <a:rPr lang="mr-IN" altLang="zh-CN" sz="1800" dirty="0"/>
              <a:t>1</a:t>
            </a:r>
            <a:r>
              <a:rPr lang="zh-CN" altLang="mr-IN" sz="1800" dirty="0"/>
              <a:t>运算，然后把结果赋给</a:t>
            </a:r>
            <a:r>
              <a:rPr lang="mr-IN" altLang="zh-CN" sz="1800" dirty="0" err="1"/>
              <a:t>b</a:t>
            </a:r>
            <a:r>
              <a:rPr lang="zh-CN" altLang="mr-IN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</a:t>
            </a:r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=1;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b</a:t>
            </a:r>
            <a:r>
              <a:rPr lang="mr-IN" altLang="zh-CN" sz="1800" dirty="0"/>
              <a:t>=</a:t>
            </a:r>
            <a:r>
              <a:rPr lang="mr-IN" altLang="zh-CN" sz="1800" dirty="0" err="1"/>
              <a:t>a</a:t>
            </a:r>
            <a:r>
              <a:rPr lang="mr-IN" altLang="zh-CN" sz="1800" dirty="0"/>
              <a:t>++;	</a:t>
            </a:r>
            <a:r>
              <a:rPr lang="mr-IN" altLang="zh-CN" sz="1800" dirty="0" err="1"/>
              <a:t>alert</a:t>
            </a:r>
            <a:r>
              <a:rPr lang="mr-IN" altLang="zh-CN" sz="1800" dirty="0"/>
              <a:t>(</a:t>
            </a:r>
            <a:r>
              <a:rPr lang="mr-IN" altLang="zh-CN" sz="1800" dirty="0" err="1"/>
              <a:t>b</a:t>
            </a:r>
            <a:r>
              <a:rPr lang="mr-IN" altLang="zh-CN" sz="1800" dirty="0"/>
              <a:t>);		</a:t>
            </a:r>
            <a:endParaRPr lang="en-US" altLang="zh-CN" sz="1800" dirty="0"/>
          </a:p>
          <a:p>
            <a:pPr algn="l"/>
            <a:r>
              <a:rPr lang="en-US" altLang="zh-CN" sz="1800" dirty="0"/>
              <a:t>	</a:t>
            </a:r>
            <a:r>
              <a:rPr lang="zh-CN" altLang="mr-IN" sz="1800" dirty="0"/>
              <a:t>先把</a:t>
            </a:r>
            <a:r>
              <a:rPr lang="mr-IN" altLang="zh-CN" sz="1800" dirty="0" err="1"/>
              <a:t>a</a:t>
            </a:r>
            <a:r>
              <a:rPr lang="zh-CN" altLang="mr-IN" sz="1800" dirty="0"/>
              <a:t>的值赋给</a:t>
            </a:r>
            <a:r>
              <a:rPr lang="zh-CN" altLang="en-US" sz="1800" dirty="0"/>
              <a:t>临时变量</a:t>
            </a:r>
            <a:r>
              <a:rPr lang="en-US" altLang="zh-CN" sz="1800" dirty="0"/>
              <a:t>tmp</a:t>
            </a:r>
            <a:r>
              <a:rPr lang="zh-CN" altLang="en-US" sz="1800" dirty="0"/>
              <a:t>，</a:t>
            </a:r>
            <a:r>
              <a:rPr lang="zh-CN" altLang="mr-IN" sz="1800" dirty="0"/>
              <a:t>然后对</a:t>
            </a:r>
            <a:r>
              <a:rPr lang="mr-IN" altLang="zh-CN" sz="1800" dirty="0" err="1"/>
              <a:t>a</a:t>
            </a:r>
            <a:r>
              <a:rPr lang="zh-CN" altLang="mr-IN" sz="1800" dirty="0"/>
              <a:t>做加</a:t>
            </a:r>
            <a:r>
              <a:rPr lang="mr-IN" altLang="zh-CN" sz="1800" dirty="0"/>
              <a:t>1</a:t>
            </a:r>
            <a:r>
              <a:rPr lang="zh-CN" altLang="mr-IN" sz="1800" dirty="0"/>
              <a:t>运算</a:t>
            </a:r>
            <a:r>
              <a:rPr lang="zh-CN" altLang="en-US" sz="1800" dirty="0"/>
              <a:t>，然后把</a:t>
            </a:r>
            <a:r>
              <a:rPr lang="en-US" altLang="zh-CN" sz="1800" dirty="0"/>
              <a:t>tmp</a:t>
            </a:r>
            <a:r>
              <a:rPr lang="zh-CN" altLang="en-US" sz="1800" dirty="0"/>
              <a:t>值赋给</a:t>
            </a:r>
            <a:r>
              <a:rPr lang="en-US" altLang="zh-CN" sz="1800" dirty="0"/>
              <a:t>b</a:t>
            </a:r>
            <a:r>
              <a:rPr lang="zh-CN" altLang="mr-IN" sz="1800" dirty="0"/>
              <a:t>。</a:t>
            </a:r>
            <a:r>
              <a:rPr lang="en-US" altLang="zh-CN" sz="1800" dirty="0" smtClean="0"/>
              <a:t>	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6692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中的关键字、变量、运算符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关系运算符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小于	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2 &lt; 5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小于等于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2 &lt;= 5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大于	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2 &gt; 5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大于等于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2 &gt;= 5</a:t>
            </a:r>
            <a:r>
              <a:rPr lang="en-US" altLang="zh-CN" sz="1800" dirty="0" smtClean="0"/>
              <a:t>;</a:t>
            </a:r>
          </a:p>
          <a:p>
            <a:pPr algn="l"/>
            <a:endParaRPr lang="en-US" altLang="zh-CN" sz="1800" dirty="0"/>
          </a:p>
          <a:p>
            <a:pPr algn="l"/>
            <a:r>
              <a:rPr lang="zh-CN" altLang="en-US" sz="1800" dirty="0" smtClean="0"/>
              <a:t>注意</a:t>
            </a:r>
            <a:r>
              <a:rPr lang="zh-CN" altLang="en-US" sz="1800" dirty="0"/>
              <a:t>：关系运算符求出的结果是布尔值，布尔值只有两种值，即真</a:t>
            </a:r>
            <a:r>
              <a:rPr lang="en-US" altLang="zh-CN" sz="1800" dirty="0"/>
              <a:t>true</a:t>
            </a:r>
            <a:r>
              <a:rPr lang="zh-CN" altLang="en-US" sz="1800" dirty="0"/>
              <a:t>，假</a:t>
            </a:r>
            <a:r>
              <a:rPr lang="en-US" altLang="zh-CN" sz="1800" dirty="0"/>
              <a:t>false</a:t>
            </a:r>
            <a:r>
              <a:rPr lang="zh-CN" altLang="en-US" sz="1800" dirty="0"/>
              <a:t>。</a:t>
            </a:r>
            <a:r>
              <a:rPr lang="en-US" altLang="zh-CN" sz="1800" dirty="0" smtClean="0"/>
              <a:t>	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56368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中的关键字、变量、运算符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等性运算符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等于	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2 == 5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不等于	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2 != 5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全等于	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2 === 5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不全等于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2 !== 5</a:t>
            </a:r>
            <a:r>
              <a:rPr lang="en-US" altLang="zh-CN" sz="1800" dirty="0" smtClean="0"/>
              <a:t>;</a:t>
            </a:r>
          </a:p>
          <a:p>
            <a:pPr algn="l"/>
            <a:endParaRPr lang="en-US" altLang="zh-CN" sz="1800" dirty="0"/>
          </a:p>
          <a:p>
            <a:pPr algn="l"/>
            <a:r>
              <a:rPr lang="zh-CN" altLang="en-US" sz="1800" dirty="0" smtClean="0"/>
              <a:t>注意</a:t>
            </a:r>
            <a:r>
              <a:rPr lang="zh-CN" altLang="en-US" sz="1800" dirty="0"/>
              <a:t>：其运算结果也是布尔值；等于与全等于的区别在于，等于忽略了类型比较，全等于要比较类型。</a:t>
            </a:r>
            <a:r>
              <a:rPr lang="en-US" altLang="zh-CN" sz="1800" dirty="0" smtClean="0"/>
              <a:t>	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932290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中的数据类型及类型转换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数据类型包括但不限于</a:t>
            </a:r>
            <a:r>
              <a:rPr lang="zh-CN" altLang="en-US" sz="1800" dirty="0" smtClean="0"/>
              <a:t>：</a:t>
            </a:r>
            <a:r>
              <a:rPr lang="zh-CN" altLang="en-US" sz="1800" dirty="0"/>
              <a:t>	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字符串		</a:t>
            </a:r>
            <a:r>
              <a:rPr lang="en-US" altLang="zh-CN" sz="1800" dirty="0"/>
              <a:t>string	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"</a:t>
            </a:r>
            <a:r>
              <a:rPr lang="en-US" altLang="zh-CN" sz="1800" dirty="0" smtClean="0"/>
              <a:t>hello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数字		</a:t>
            </a:r>
            <a:r>
              <a:rPr lang="en-US" altLang="zh-CN" sz="1800" dirty="0"/>
              <a:t>number	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10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布尔		</a:t>
            </a:r>
            <a:r>
              <a:rPr lang="en-US" altLang="zh-CN" sz="1800" dirty="0" err="1"/>
              <a:t>boolean</a:t>
            </a:r>
            <a:r>
              <a:rPr lang="en-US" altLang="zh-CN" sz="1800" dirty="0"/>
              <a:t>	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 = true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未初始化	</a:t>
            </a:r>
            <a:r>
              <a:rPr lang="en-US" altLang="zh-CN" sz="1800" dirty="0"/>
              <a:t>undefined	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</a:t>
            </a:r>
            <a:r>
              <a:rPr lang="en-US" altLang="zh-CN" sz="1800" dirty="0" smtClean="0"/>
              <a:t>;</a:t>
            </a:r>
          </a:p>
          <a:p>
            <a:pPr algn="l"/>
            <a:endParaRPr lang="en-US" altLang="zh-CN" sz="1800" dirty="0"/>
          </a:p>
          <a:p>
            <a:pPr algn="l"/>
            <a:r>
              <a:rPr lang="zh-CN" altLang="en-US" sz="1800" dirty="0" smtClean="0"/>
              <a:t>关键字</a:t>
            </a:r>
            <a:r>
              <a:rPr lang="en-US" altLang="zh-CN" sz="1800" dirty="0" err="1"/>
              <a:t>typeof</a:t>
            </a:r>
            <a:r>
              <a:rPr lang="zh-CN" altLang="en-US" sz="1800" dirty="0"/>
              <a:t>可以返回数据的类型，比如 </a:t>
            </a:r>
            <a:r>
              <a:rPr lang="en-US" altLang="zh-CN" sz="1800" dirty="0"/>
              <a:t>alert( </a:t>
            </a:r>
            <a:r>
              <a:rPr lang="en-US" altLang="zh-CN" sz="1800" dirty="0" err="1"/>
              <a:t>typeof</a:t>
            </a:r>
            <a:r>
              <a:rPr lang="en-US" altLang="zh-CN" sz="1800" dirty="0"/>
              <a:t>( 123 ) );</a:t>
            </a:r>
            <a:r>
              <a:rPr lang="en-US" altLang="zh-CN" sz="1800" dirty="0" smtClean="0"/>
              <a:t>	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21576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中的数据类型及类型转换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mr-IN" altLang="zh-CN" sz="1800" dirty="0" err="1"/>
              <a:t>JavaScript</a:t>
            </a:r>
            <a:r>
              <a:rPr lang="zh-CN" altLang="mr-IN" sz="1800" dirty="0"/>
              <a:t>是弱类型语言，可以先简单的理解成允许数据类型隐式转换</a:t>
            </a:r>
            <a:r>
              <a:rPr lang="zh-CN" altLang="mr-IN" sz="1800" dirty="0" smtClean="0"/>
              <a:t>。</a:t>
            </a:r>
            <a:endParaRPr lang="en-US" altLang="zh-CN" sz="1800" dirty="0" smtClean="0"/>
          </a:p>
          <a:p>
            <a:pPr algn="l"/>
            <a:endParaRPr lang="en-US" altLang="zh-CN" sz="1800" dirty="0"/>
          </a:p>
          <a:p>
            <a:pPr algn="l"/>
            <a:r>
              <a:rPr lang="zh-CN" altLang="mr-IN" sz="1800" dirty="0" smtClean="0"/>
              <a:t>类型</a:t>
            </a:r>
            <a:r>
              <a:rPr lang="zh-CN" altLang="mr-IN" sz="1800" dirty="0"/>
              <a:t>转换</a:t>
            </a:r>
            <a:r>
              <a:rPr lang="zh-CN" altLang="mr-IN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隐式</a:t>
            </a:r>
            <a:r>
              <a:rPr lang="zh-CN" altLang="mr-IN" sz="1800" dirty="0" smtClean="0"/>
              <a:t>转换</a:t>
            </a:r>
            <a:r>
              <a:rPr lang="zh-CN" altLang="en-US" sz="1800" dirty="0" smtClean="0"/>
              <a:t>（通过数学计算等小技巧对数据类型转换）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	</a:t>
            </a:r>
            <a:r>
              <a:rPr lang="mr-IN" altLang="zh-CN" sz="1800" dirty="0" err="1" smtClean="0"/>
              <a:t>var</a:t>
            </a:r>
            <a:r>
              <a:rPr lang="mr-IN" altLang="zh-CN" sz="1800" dirty="0" smtClean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 = </a:t>
            </a:r>
            <a:r>
              <a:rPr lang="en-US" altLang="zh-CN" sz="1800" dirty="0" smtClean="0"/>
              <a:t>"</a:t>
            </a:r>
            <a:r>
              <a:rPr lang="mr-IN" altLang="zh-CN" sz="1800" dirty="0" smtClean="0"/>
              <a:t>10</a:t>
            </a:r>
            <a:r>
              <a:rPr lang="en-US" altLang="zh-CN" sz="1800" dirty="0" smtClean="0"/>
              <a:t>"</a:t>
            </a:r>
            <a:r>
              <a:rPr lang="mr-IN" altLang="zh-CN" sz="1800" dirty="0" smtClean="0"/>
              <a:t>;</a:t>
            </a:r>
            <a:r>
              <a:rPr lang="en-US" altLang="zh-CN" sz="1800" dirty="0" smtClean="0"/>
              <a:t>	</a:t>
            </a:r>
            <a:r>
              <a:rPr lang="mr-IN" altLang="zh-CN" sz="1800" dirty="0" err="1" smtClean="0"/>
              <a:t>var</a:t>
            </a:r>
            <a:r>
              <a:rPr lang="mr-IN" altLang="zh-CN" sz="1800" dirty="0" smtClean="0"/>
              <a:t> </a:t>
            </a:r>
            <a:r>
              <a:rPr lang="mr-IN" altLang="zh-CN" sz="1800" dirty="0" err="1"/>
              <a:t>b</a:t>
            </a:r>
            <a:r>
              <a:rPr lang="mr-IN" altLang="zh-CN" sz="1800" dirty="0"/>
              <a:t> = 2 * </a:t>
            </a:r>
            <a:r>
              <a:rPr lang="mr-IN" altLang="zh-CN" sz="1800" dirty="0" err="1"/>
              <a:t>a</a:t>
            </a:r>
            <a:r>
              <a:rPr lang="mr-IN" altLang="zh-CN" sz="1800" dirty="0" smtClean="0"/>
              <a:t>;</a:t>
            </a:r>
            <a:endParaRPr lang="en-US" altLang="zh-CN" sz="1800" dirty="0" smtClean="0"/>
          </a:p>
          <a:p>
            <a:pPr algn="l"/>
            <a:r>
              <a:rPr lang="mr-IN" altLang="zh-CN" sz="1800" dirty="0"/>
              <a:t>	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 = </a:t>
            </a:r>
            <a:r>
              <a:rPr lang="mr-IN" altLang="zh-CN" sz="1800" dirty="0" smtClean="0"/>
              <a:t>10;</a:t>
            </a:r>
            <a:r>
              <a:rPr lang="en-US" altLang="zh-CN" sz="1800" dirty="0" smtClean="0"/>
              <a:t>	</a:t>
            </a:r>
            <a:r>
              <a:rPr lang="mr-IN" altLang="zh-CN" sz="1800" dirty="0" err="1" smtClean="0"/>
              <a:t>var</a:t>
            </a:r>
            <a:r>
              <a:rPr lang="mr-IN" altLang="zh-CN" sz="1800" dirty="0" smtClean="0"/>
              <a:t> </a:t>
            </a:r>
            <a:r>
              <a:rPr lang="mr-IN" altLang="zh-CN" sz="1800" dirty="0" err="1"/>
              <a:t>b</a:t>
            </a:r>
            <a:r>
              <a:rPr lang="mr-IN" altLang="zh-CN" sz="1800" dirty="0"/>
              <a:t> =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 == </a:t>
            </a:r>
            <a:r>
              <a:rPr lang="en-US" altLang="zh-CN" sz="1800" dirty="0" smtClean="0"/>
              <a:t>"</a:t>
            </a:r>
            <a:r>
              <a:rPr lang="mr-IN" altLang="zh-CN" sz="1800" dirty="0" smtClean="0"/>
              <a:t>10</a:t>
            </a:r>
            <a:r>
              <a:rPr lang="en-US" altLang="zh-CN" sz="1800" dirty="0" smtClean="0"/>
              <a:t>"</a:t>
            </a:r>
            <a:r>
              <a:rPr lang="mr-IN" altLang="zh-CN" sz="1800" dirty="0" smtClean="0"/>
              <a:t>;</a:t>
            </a:r>
            <a:endParaRPr lang="en-US" altLang="zh-CN" sz="1800" dirty="0" smtClean="0"/>
          </a:p>
          <a:p>
            <a:pPr algn="l"/>
            <a:r>
              <a:rPr lang="mr-IN" altLang="zh-CN" sz="1800" dirty="0"/>
              <a:t>	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</a:t>
            </a:r>
            <a:r>
              <a:rPr lang="zh-CN" altLang="mr-IN" sz="1800" dirty="0" smtClean="0"/>
              <a:t>强制转换</a:t>
            </a:r>
            <a:r>
              <a:rPr lang="zh-CN" altLang="en-US" sz="1800" dirty="0" smtClean="0"/>
              <a:t>（通过</a:t>
            </a:r>
            <a:r>
              <a:rPr lang="en-US" altLang="zh-CN" sz="1800" dirty="0" err="1" smtClean="0"/>
              <a:t>Js</a:t>
            </a:r>
            <a:r>
              <a:rPr lang="zh-CN" altLang="en-US" sz="1800" dirty="0" smtClean="0"/>
              <a:t>提供的函数，对数据类型进行转换）</a:t>
            </a:r>
            <a:endParaRPr lang="en-US" altLang="zh-CN" sz="1800" dirty="0" smtClean="0"/>
          </a:p>
          <a:p>
            <a:pPr algn="l"/>
            <a:r>
              <a:rPr lang="zh-CN" altLang="mr-IN" sz="1800" dirty="0"/>
              <a:t>		</a:t>
            </a:r>
            <a:r>
              <a:rPr lang="mr-IN" altLang="zh-CN" sz="1800" dirty="0" err="1" smtClean="0"/>
              <a:t>var</a:t>
            </a:r>
            <a:r>
              <a:rPr lang="mr-IN" altLang="zh-CN" sz="1800" dirty="0" smtClean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 = </a:t>
            </a:r>
            <a:r>
              <a:rPr lang="en-US" altLang="zh-CN" sz="1800" dirty="0" smtClean="0"/>
              <a:t>"</a:t>
            </a:r>
            <a:r>
              <a:rPr lang="mr-IN" altLang="zh-CN" sz="1800" dirty="0" smtClean="0"/>
              <a:t>10</a:t>
            </a:r>
            <a:r>
              <a:rPr lang="en-US" altLang="zh-CN" sz="1800" dirty="0" smtClean="0"/>
              <a:t>"</a:t>
            </a:r>
            <a:r>
              <a:rPr lang="mr-IN" altLang="zh-CN" sz="1800" dirty="0" smtClean="0"/>
              <a:t>;</a:t>
            </a:r>
            <a:r>
              <a:rPr lang="mr-IN" altLang="zh-CN" sz="1800" dirty="0"/>
              <a:t>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b</a:t>
            </a:r>
            <a:r>
              <a:rPr lang="mr-IN" altLang="zh-CN" sz="1800" dirty="0"/>
              <a:t> = </a:t>
            </a:r>
            <a:r>
              <a:rPr lang="mr-IN" altLang="zh-CN" sz="1800" dirty="0" err="1"/>
              <a:t>Number</a:t>
            </a:r>
            <a:r>
              <a:rPr lang="mr-IN" altLang="zh-CN" sz="1800" dirty="0"/>
              <a:t>(</a:t>
            </a:r>
            <a:r>
              <a:rPr lang="mr-IN" altLang="zh-CN" sz="1800" dirty="0" err="1"/>
              <a:t>a</a:t>
            </a:r>
            <a:r>
              <a:rPr lang="mr-IN" altLang="zh-CN" sz="1800" dirty="0"/>
              <a:t>);		</a:t>
            </a:r>
            <a:r>
              <a:rPr lang="mr-IN" altLang="zh-CN" sz="1800" dirty="0" err="1"/>
              <a:t>alert</a:t>
            </a:r>
            <a:r>
              <a:rPr lang="mr-IN" altLang="zh-CN" sz="1800" dirty="0"/>
              <a:t>( </a:t>
            </a:r>
            <a:r>
              <a:rPr lang="mr-IN" altLang="zh-CN" sz="1800" dirty="0" err="1"/>
              <a:t>typeof</a:t>
            </a:r>
            <a:r>
              <a:rPr lang="mr-IN" altLang="zh-CN" sz="1800" dirty="0"/>
              <a:t>( </a:t>
            </a:r>
            <a:r>
              <a:rPr lang="mr-IN" altLang="zh-CN" sz="1800" dirty="0" err="1"/>
              <a:t>b</a:t>
            </a:r>
            <a:r>
              <a:rPr lang="mr-IN" altLang="zh-CN" sz="1800" dirty="0"/>
              <a:t> ) );	</a:t>
            </a:r>
            <a:endParaRPr lang="en-US" altLang="zh-CN" sz="1800" dirty="0" smtClean="0"/>
          </a:p>
          <a:p>
            <a:pPr algn="l"/>
            <a:r>
              <a:rPr lang="en-US" altLang="zh-CN" sz="1800" dirty="0"/>
              <a:t>	</a:t>
            </a:r>
            <a:r>
              <a:rPr lang="mr-IN" altLang="zh-CN" sz="1800" dirty="0"/>
              <a:t>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a</a:t>
            </a:r>
            <a:r>
              <a:rPr lang="mr-IN" altLang="zh-CN" sz="1800" dirty="0"/>
              <a:t> = 10;	</a:t>
            </a:r>
            <a:r>
              <a:rPr lang="mr-IN" altLang="zh-CN" sz="1800" dirty="0" err="1"/>
              <a:t>var</a:t>
            </a:r>
            <a:r>
              <a:rPr lang="mr-IN" altLang="zh-CN" sz="1800" dirty="0"/>
              <a:t> </a:t>
            </a:r>
            <a:r>
              <a:rPr lang="mr-IN" altLang="zh-CN" sz="1800" dirty="0" err="1"/>
              <a:t>b</a:t>
            </a:r>
            <a:r>
              <a:rPr lang="mr-IN" altLang="zh-CN" sz="1800" dirty="0"/>
              <a:t> = </a:t>
            </a:r>
            <a:r>
              <a:rPr lang="mr-IN" altLang="zh-CN" sz="1800" dirty="0" err="1"/>
              <a:t>a.toString</a:t>
            </a:r>
            <a:r>
              <a:rPr lang="mr-IN" altLang="zh-CN" sz="1800" dirty="0"/>
              <a:t>();		</a:t>
            </a:r>
            <a:r>
              <a:rPr lang="mr-IN" altLang="zh-CN" sz="1800" dirty="0" err="1"/>
              <a:t>alert</a:t>
            </a:r>
            <a:r>
              <a:rPr lang="mr-IN" altLang="zh-CN" sz="1800" dirty="0"/>
              <a:t>( </a:t>
            </a:r>
            <a:r>
              <a:rPr lang="mr-IN" altLang="zh-CN" sz="1800" dirty="0" err="1"/>
              <a:t>typeof</a:t>
            </a:r>
            <a:r>
              <a:rPr lang="mr-IN" altLang="zh-CN" sz="1800" dirty="0"/>
              <a:t>( </a:t>
            </a:r>
            <a:r>
              <a:rPr lang="mr-IN" altLang="zh-CN" sz="1800" dirty="0" err="1"/>
              <a:t>b</a:t>
            </a:r>
            <a:r>
              <a:rPr lang="mr-IN" altLang="zh-CN" sz="1800" dirty="0"/>
              <a:t> ) );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4317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中的数据类型及类型转换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在做数据类型转换时，初学者需要注意的地方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 smtClean="0"/>
              <a:t>1</a:t>
            </a:r>
            <a:r>
              <a:rPr lang="zh-CN" altLang="en-US" sz="1800" dirty="0"/>
              <a:t>，减乘除模这些运算符都可以隐式转换数据为数字型，而加法不行</a:t>
            </a:r>
            <a:r>
              <a:rPr lang="zh-CN" altLang="en-US" sz="1800" dirty="0" smtClean="0"/>
              <a:t>；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	加法时，加号左右两侧只要有一侧为字符串，就会执行字符串的拼接操作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2</a:t>
            </a:r>
            <a:r>
              <a:rPr lang="zh-CN" altLang="en-US" sz="1800" dirty="0"/>
              <a:t>，</a:t>
            </a:r>
            <a:r>
              <a:rPr lang="en-US" altLang="zh-CN" sz="1800" dirty="0"/>
              <a:t>Number</a:t>
            </a:r>
            <a:r>
              <a:rPr lang="zh-CN" altLang="en-US" sz="1800" dirty="0"/>
              <a:t>和</a:t>
            </a:r>
            <a:r>
              <a:rPr lang="en-US" altLang="zh-CN" sz="1800" dirty="0" err="1"/>
              <a:t>toString</a:t>
            </a:r>
            <a:r>
              <a:rPr lang="zh-CN" altLang="en-US" sz="1800" dirty="0"/>
              <a:t>都是关键字，不要纠结为什么</a:t>
            </a:r>
            <a:r>
              <a:rPr lang="en-US" altLang="zh-CN" sz="1800" dirty="0"/>
              <a:t>Number</a:t>
            </a:r>
            <a:r>
              <a:rPr lang="zh-CN" altLang="en-US" sz="1800" dirty="0"/>
              <a:t>需要把数据写在括号里，而</a:t>
            </a:r>
            <a:r>
              <a:rPr lang="en-US" altLang="zh-CN" sz="1800" dirty="0" err="1"/>
              <a:t>toString</a:t>
            </a:r>
            <a:r>
              <a:rPr lang="zh-CN" altLang="en-US" sz="1800" dirty="0"/>
              <a:t>要把数据写在前面，这是那帮开发</a:t>
            </a:r>
            <a:r>
              <a:rPr lang="en-US" altLang="zh-CN" sz="1800" dirty="0"/>
              <a:t>ECMAScript</a:t>
            </a:r>
            <a:r>
              <a:rPr lang="zh-CN" altLang="en-US" sz="1800" dirty="0"/>
              <a:t>的人员定义的。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976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中的数据类型及类型转换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数据类型转换的方法包括但不限于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 err="1"/>
              <a:t>toString</a:t>
            </a:r>
            <a:r>
              <a:rPr lang="en-US" altLang="zh-CN" sz="1800" dirty="0"/>
              <a:t>		</a:t>
            </a:r>
            <a:r>
              <a:rPr lang="zh-CN" altLang="en-US" sz="1800" dirty="0"/>
              <a:t>将数据类型转换为字符串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String		</a:t>
            </a:r>
            <a:r>
              <a:rPr lang="zh-CN" altLang="en-US" sz="1800" dirty="0"/>
              <a:t>将数据类型转换为字符串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Boolean		</a:t>
            </a:r>
            <a:r>
              <a:rPr lang="zh-CN" altLang="en-US" sz="1800" dirty="0"/>
              <a:t>将数据类型转换为布尔值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Number		</a:t>
            </a:r>
            <a:r>
              <a:rPr lang="zh-CN" altLang="en-US" sz="1800" dirty="0"/>
              <a:t>将数据类型转换为数字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 err="1" smtClean="0"/>
              <a:t>parseInt</a:t>
            </a:r>
            <a:r>
              <a:rPr lang="en-US" altLang="zh-CN" sz="1800" dirty="0"/>
              <a:t>		</a:t>
            </a:r>
            <a:r>
              <a:rPr lang="zh-CN" altLang="en-US" sz="1800" dirty="0"/>
              <a:t>将数据类型转换为数字，从左到右取整数部分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 err="1"/>
              <a:t>parseFloat</a:t>
            </a:r>
            <a:r>
              <a:rPr lang="en-US" altLang="zh-CN" sz="1800" dirty="0"/>
              <a:t>	</a:t>
            </a:r>
            <a:r>
              <a:rPr lang="zh-CN" altLang="en-US" sz="1800" dirty="0"/>
              <a:t>将数据类型转换为数字，从左到右取数字部分。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93455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中的数据类型及类型转换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en-US" altLang="zh-CN" sz="1800" dirty="0" err="1"/>
              <a:t>NaN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计算数字结果时，如果得到的是无效的值，比如 </a:t>
            </a:r>
            <a:r>
              <a:rPr lang="en-US" altLang="zh-CN" sz="1800" dirty="0" err="1"/>
              <a:t>var</a:t>
            </a:r>
            <a:r>
              <a:rPr lang="en-US" altLang="zh-CN" sz="1800" dirty="0"/>
              <a:t> a=Number("hello"), b="</a:t>
            </a:r>
            <a:r>
              <a:rPr lang="en-US" altLang="zh-CN" sz="1800" dirty="0" err="1"/>
              <a:t>abc</a:t>
            </a:r>
            <a:r>
              <a:rPr lang="en-US" altLang="zh-CN" sz="1800" dirty="0"/>
              <a:t>"*10</a:t>
            </a:r>
            <a:r>
              <a:rPr lang="en-US" altLang="zh-CN" sz="1800" dirty="0" smtClean="0"/>
              <a:t>;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其结果为</a:t>
            </a:r>
            <a:r>
              <a:rPr lang="en-US" altLang="zh-CN" sz="1800" dirty="0" err="1"/>
              <a:t>NaN</a:t>
            </a:r>
            <a:r>
              <a:rPr lang="zh-CN" altLang="en-US" sz="1800" dirty="0"/>
              <a:t>，为</a:t>
            </a:r>
            <a:r>
              <a:rPr lang="en-US" altLang="zh-CN" sz="1800" dirty="0"/>
              <a:t>Not a number</a:t>
            </a:r>
            <a:r>
              <a:rPr lang="zh-CN" altLang="en-US" sz="1800" dirty="0"/>
              <a:t>的缩写，表示这不是一个数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zh-CN" altLang="en-US" sz="1800" dirty="0" smtClean="0"/>
              <a:t>注意：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1</a:t>
            </a:r>
            <a:r>
              <a:rPr lang="zh-CN" altLang="en-US" sz="1800" dirty="0"/>
              <a:t>，</a:t>
            </a:r>
            <a:r>
              <a:rPr lang="en-US" altLang="zh-CN" sz="1800" dirty="0" err="1"/>
              <a:t>NaN</a:t>
            </a:r>
            <a:r>
              <a:rPr lang="zh-CN" altLang="en-US" sz="1800" dirty="0"/>
              <a:t>的类型为</a:t>
            </a:r>
            <a:r>
              <a:rPr lang="en-US" altLang="zh-CN" sz="1800" dirty="0" smtClean="0"/>
              <a:t>Number</a:t>
            </a:r>
          </a:p>
          <a:p>
            <a:pPr algn="l"/>
            <a:r>
              <a:rPr lang="en-US" altLang="zh-CN" sz="1800" dirty="0"/>
              <a:t>	2</a:t>
            </a:r>
            <a:r>
              <a:rPr lang="zh-CN" altLang="en-US" sz="1800" dirty="0"/>
              <a:t>，</a:t>
            </a:r>
            <a:r>
              <a:rPr lang="en-US" altLang="zh-CN" sz="1800" dirty="0" err="1"/>
              <a:t>NaN</a:t>
            </a:r>
            <a:r>
              <a:rPr lang="zh-CN" altLang="en-US" sz="1800" dirty="0"/>
              <a:t>不等于</a:t>
            </a:r>
            <a:r>
              <a:rPr lang="en-US" altLang="zh-CN" sz="1800" dirty="0" err="1" smtClean="0"/>
              <a:t>NaN</a:t>
            </a:r>
            <a:endParaRPr lang="en-US" altLang="zh-CN" sz="1800" dirty="0" smtClean="0"/>
          </a:p>
          <a:p>
            <a:pPr algn="l"/>
            <a:endParaRPr lang="en-US" altLang="zh-CN" sz="1800" dirty="0"/>
          </a:p>
          <a:p>
            <a:pPr algn="l"/>
            <a:r>
              <a:rPr lang="zh-CN" altLang="en-US" sz="1800" dirty="0" smtClean="0"/>
              <a:t>另外</a:t>
            </a:r>
            <a:r>
              <a:rPr lang="zh-CN" altLang="en-US" sz="1800" dirty="0"/>
              <a:t>，</a:t>
            </a:r>
            <a:r>
              <a:rPr lang="en-US" altLang="zh-CN" sz="1800" dirty="0" err="1"/>
              <a:t>isNaN</a:t>
            </a:r>
            <a:r>
              <a:rPr lang="en-US" altLang="zh-CN" sz="1800" dirty="0"/>
              <a:t>() </a:t>
            </a:r>
            <a:r>
              <a:rPr lang="zh-CN" altLang="en-US" sz="1800" dirty="0"/>
              <a:t>可以检测数据是否为</a:t>
            </a:r>
            <a:r>
              <a:rPr lang="en-US" altLang="zh-CN" sz="1800" dirty="0" err="1"/>
              <a:t>NaN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en-US" altLang="zh-CN" sz="1800" dirty="0" err="1" smtClean="0"/>
              <a:t>NaN</a:t>
            </a:r>
            <a:r>
              <a:rPr lang="zh-CN" altLang="en-US" sz="1800" dirty="0"/>
              <a:t>在</a:t>
            </a:r>
            <a:r>
              <a:rPr lang="en-US" altLang="zh-CN" sz="1800" dirty="0"/>
              <a:t>JS</a:t>
            </a:r>
            <a:r>
              <a:rPr lang="zh-CN" altLang="en-US" sz="1800" dirty="0"/>
              <a:t>中被称之为特殊值，除了</a:t>
            </a:r>
            <a:r>
              <a:rPr lang="en-US" altLang="zh-CN" sz="1800" dirty="0" err="1"/>
              <a:t>NaN</a:t>
            </a:r>
            <a:r>
              <a:rPr lang="zh-CN" altLang="en-US" sz="1800" dirty="0"/>
              <a:t>以外，</a:t>
            </a:r>
            <a:r>
              <a:rPr lang="en-US" altLang="zh-CN" sz="1800" dirty="0"/>
              <a:t>Infinity</a:t>
            </a:r>
            <a:r>
              <a:rPr lang="zh-CN" altLang="en-US" sz="1800" dirty="0"/>
              <a:t>（无穷）也被称为特殊值，看看 </a:t>
            </a:r>
            <a:r>
              <a:rPr lang="en-US" altLang="zh-CN" sz="1800" dirty="0"/>
              <a:t>10/0 </a:t>
            </a:r>
            <a:r>
              <a:rPr lang="zh-CN" altLang="en-US" sz="1800" dirty="0"/>
              <a:t>的结果。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355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中的数据类型及类型转换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四舍五入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zh-CN" altLang="en-US" sz="1800" dirty="0"/>
              <a:t>	方法</a:t>
            </a:r>
            <a:r>
              <a:rPr lang="en-US" altLang="zh-CN" sz="1800" dirty="0"/>
              <a:t>1</a:t>
            </a:r>
            <a:r>
              <a:rPr lang="zh-CN" altLang="en-US" sz="1800" dirty="0"/>
              <a:t>：</a:t>
            </a:r>
            <a:r>
              <a:rPr lang="en-US" altLang="zh-CN" sz="1800" dirty="0" err="1"/>
              <a:t>toFixed</a:t>
            </a:r>
            <a:r>
              <a:rPr lang="en-US" altLang="zh-CN" sz="1800" dirty="0"/>
              <a:t>		</a:t>
            </a:r>
            <a:r>
              <a:rPr lang="zh-CN" altLang="en-US" sz="1800" dirty="0"/>
              <a:t>将数字四舍五入保留特定位数的</a:t>
            </a:r>
            <a:r>
              <a:rPr lang="zh-CN" altLang="en-US" sz="1800" dirty="0" smtClean="0"/>
              <a:t>小数</a:t>
            </a:r>
            <a:endParaRPr lang="en-US" altLang="zh-CN" sz="1800" dirty="0" smtClean="0"/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smtClean="0"/>
              <a:t>	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smtClean="0"/>
              <a:t>	(</a:t>
            </a:r>
            <a:r>
              <a:rPr lang="en-US" altLang="zh-CN" sz="1800" dirty="0"/>
              <a:t>10.641).</a:t>
            </a:r>
            <a:r>
              <a:rPr lang="en-US" altLang="zh-CN" sz="1800" dirty="0" err="1"/>
              <a:t>toFixed</a:t>
            </a:r>
            <a:r>
              <a:rPr lang="en-US" altLang="zh-CN" sz="1800" dirty="0"/>
              <a:t>(1) == "</a:t>
            </a:r>
            <a:r>
              <a:rPr lang="en-US" altLang="zh-CN" sz="1800" dirty="0" smtClean="0"/>
              <a:t>10.6</a:t>
            </a:r>
            <a:r>
              <a:rPr lang="en-US" altLang="zh-CN" sz="1800" dirty="0"/>
              <a:t>"	</a:t>
            </a:r>
            <a:endParaRPr lang="en-US" altLang="zh-CN" sz="1800" dirty="0" smtClean="0"/>
          </a:p>
          <a:p>
            <a:pPr algn="l"/>
            <a:r>
              <a:rPr lang="en-US" altLang="zh-CN" sz="1800" dirty="0"/>
              <a:t>	</a:t>
            </a:r>
            <a:endParaRPr lang="en-US" altLang="zh-CN" sz="1800" dirty="0" smtClean="0"/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 smtClean="0"/>
              <a:t>方法</a:t>
            </a:r>
            <a:r>
              <a:rPr lang="en-US" altLang="zh-CN" sz="1800" dirty="0"/>
              <a:t>2</a:t>
            </a:r>
            <a:r>
              <a:rPr lang="zh-CN" altLang="en-US" sz="1800" dirty="0"/>
              <a:t>：</a:t>
            </a:r>
            <a:r>
              <a:rPr lang="en-US" altLang="zh-CN" sz="1800" dirty="0" err="1"/>
              <a:t>Math.round</a:t>
            </a:r>
            <a:r>
              <a:rPr lang="en-US" altLang="zh-CN" sz="1800" dirty="0"/>
              <a:t>	</a:t>
            </a:r>
            <a:r>
              <a:rPr lang="zh-CN" altLang="en-US" sz="1800" dirty="0"/>
              <a:t>将数字四舍五入保留整数部分				 </a:t>
            </a:r>
            <a:r>
              <a:rPr lang="en-US" altLang="zh-CN" sz="1800" dirty="0" smtClean="0"/>
              <a:t>		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smtClean="0"/>
              <a:t>	</a:t>
            </a:r>
            <a:r>
              <a:rPr lang="en-US" altLang="zh-CN" sz="1800" dirty="0" err="1" smtClean="0"/>
              <a:t>Math.round</a:t>
            </a:r>
            <a:r>
              <a:rPr lang="en-US" altLang="zh-CN" sz="1800" dirty="0" smtClean="0"/>
              <a:t>(10.641</a:t>
            </a:r>
            <a:r>
              <a:rPr lang="en-US" altLang="zh-CN" sz="1800" dirty="0"/>
              <a:t>) == 11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69265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中的进制转换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你觉得下面代码的返回值是真还是假</a:t>
            </a:r>
            <a:r>
              <a:rPr lang="zh-CN" altLang="en-US" sz="1800" dirty="0" smtClean="0"/>
              <a:t>？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alert( 0.1 + 0.2 == 0.3 </a:t>
            </a:r>
            <a:r>
              <a:rPr lang="en-US" altLang="zh-CN" sz="1800" dirty="0" smtClean="0"/>
              <a:t>);</a:t>
            </a:r>
          </a:p>
          <a:p>
            <a:pPr algn="l"/>
            <a:r>
              <a:rPr lang="en-US" altLang="zh-CN" sz="1800" dirty="0"/>
              <a:t>	</a:t>
            </a:r>
            <a:endParaRPr lang="en-US" altLang="zh-CN" sz="1800" dirty="0" smtClean="0"/>
          </a:p>
          <a:p>
            <a:pPr algn="l"/>
            <a:r>
              <a:rPr lang="zh-CN" altLang="en-US" sz="1800" dirty="0" smtClean="0"/>
              <a:t>进制</a:t>
            </a:r>
            <a:r>
              <a:rPr lang="zh-CN" altLang="en-US" sz="1800" dirty="0"/>
              <a:t>包括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二进制		</a:t>
            </a:r>
            <a:r>
              <a:rPr lang="en-US" altLang="zh-CN" sz="1800" dirty="0"/>
              <a:t>0</a:t>
            </a:r>
            <a:r>
              <a:rPr lang="zh-CN" altLang="en-US" sz="1800" dirty="0"/>
              <a:t>、</a:t>
            </a:r>
            <a:r>
              <a:rPr lang="en-US" altLang="zh-CN" sz="1800" dirty="0"/>
              <a:t>1		</a:t>
            </a:r>
            <a:r>
              <a:rPr lang="zh-CN" altLang="en-US" sz="1800" dirty="0"/>
              <a:t>逢二进一，比如十进制的</a:t>
            </a:r>
            <a:r>
              <a:rPr lang="en-US" altLang="zh-CN" sz="1800" dirty="0"/>
              <a:t>2</a:t>
            </a:r>
            <a:r>
              <a:rPr lang="zh-CN" altLang="en-US" sz="1800" dirty="0"/>
              <a:t>，用二进制表示，结果是</a:t>
            </a:r>
            <a:r>
              <a:rPr lang="en-US" altLang="zh-CN" sz="1800" dirty="0" smtClean="0"/>
              <a:t>10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八进制		</a:t>
            </a:r>
            <a:r>
              <a:rPr lang="en-US" altLang="zh-CN" sz="1800" dirty="0"/>
              <a:t>0-7		</a:t>
            </a:r>
            <a:r>
              <a:rPr lang="zh-CN" altLang="en-US" sz="1800" dirty="0"/>
              <a:t>逢八进一，比如十进制的</a:t>
            </a:r>
            <a:r>
              <a:rPr lang="en-US" altLang="zh-CN" sz="1800" dirty="0"/>
              <a:t>8</a:t>
            </a:r>
            <a:r>
              <a:rPr lang="zh-CN" altLang="en-US" sz="1800" dirty="0"/>
              <a:t>，用八进制表示，结果是</a:t>
            </a:r>
            <a:r>
              <a:rPr lang="en-US" altLang="zh-CN" sz="1800" dirty="0" smtClean="0"/>
              <a:t>10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十进制		</a:t>
            </a:r>
            <a:r>
              <a:rPr lang="en-US" altLang="zh-CN" sz="1800" dirty="0"/>
              <a:t>0-9		</a:t>
            </a:r>
            <a:r>
              <a:rPr lang="zh-CN" altLang="en-US" sz="1800" dirty="0"/>
              <a:t>逢十进一，比如十进制的</a:t>
            </a:r>
            <a:r>
              <a:rPr lang="en-US" altLang="zh-CN" sz="1800" dirty="0"/>
              <a:t>10</a:t>
            </a:r>
            <a:r>
              <a:rPr lang="zh-CN" altLang="en-US" sz="1800" dirty="0"/>
              <a:t>，用十进制表示，结果是</a:t>
            </a:r>
            <a:r>
              <a:rPr lang="en-US" altLang="zh-CN" sz="1800" dirty="0" smtClean="0"/>
              <a:t>10</a:t>
            </a:r>
          </a:p>
          <a:p>
            <a:pPr algn="l"/>
            <a:r>
              <a:rPr lang="en-US" altLang="zh-CN" sz="1800" dirty="0"/>
              <a:t>	</a:t>
            </a:r>
            <a:r>
              <a:rPr lang="zh-CN" altLang="en-US" sz="1800" dirty="0"/>
              <a:t>十六进制	</a:t>
            </a:r>
            <a:r>
              <a:rPr lang="en-US" altLang="zh-CN" sz="1800" dirty="0"/>
              <a:t>0-9</a:t>
            </a:r>
            <a:r>
              <a:rPr lang="zh-CN" altLang="en-US" sz="1800" dirty="0"/>
              <a:t>、</a:t>
            </a:r>
            <a:r>
              <a:rPr lang="en-US" altLang="zh-CN" sz="1800" dirty="0"/>
              <a:t>a-f		</a:t>
            </a:r>
            <a:r>
              <a:rPr lang="zh-CN" altLang="en-US" sz="1800" dirty="0"/>
              <a:t>逢十六进一，比如十进制</a:t>
            </a:r>
            <a:r>
              <a:rPr lang="en-US" altLang="zh-CN" sz="1800" dirty="0"/>
              <a:t>16</a:t>
            </a:r>
            <a:r>
              <a:rPr lang="zh-CN" altLang="en-US" sz="1800" dirty="0"/>
              <a:t>，用十六进制表示，结果是</a:t>
            </a:r>
            <a:r>
              <a:rPr lang="en-US" altLang="zh-CN" sz="1800" dirty="0"/>
              <a:t>10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338763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 smtClean="0"/>
              <a:t>什么是</a:t>
            </a:r>
            <a:r>
              <a:rPr lang="en-US" altLang="zh-CN" sz="4000" dirty="0" smtClean="0"/>
              <a:t>JavaScript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2"/>
            <a:ext cx="10543822" cy="4191036"/>
          </a:xfrm>
        </p:spPr>
        <p:txBody>
          <a:bodyPr/>
          <a:lstStyle/>
          <a:p>
            <a:pPr algn="l"/>
            <a:r>
              <a:rPr lang="en-US" altLang="zh-CN" dirty="0"/>
              <a:t>JavaScript</a:t>
            </a:r>
            <a:r>
              <a:rPr lang="zh-CN" altLang="en-US" dirty="0"/>
              <a:t>是基于对象和事件驱动的客户端脚本</a:t>
            </a:r>
            <a:r>
              <a:rPr lang="zh-CN" altLang="en-US" dirty="0" smtClean="0"/>
              <a:t>语言</a:t>
            </a:r>
            <a:endParaRPr lang="en-US" altLang="zh-CN" dirty="0" smtClean="0"/>
          </a:p>
          <a:p>
            <a:pPr algn="l"/>
            <a:endParaRPr lang="en-US" altLang="zh-CN" dirty="0"/>
          </a:p>
          <a:p>
            <a:pPr algn="l"/>
            <a:r>
              <a:rPr lang="zh-CN" altLang="en-US" dirty="0" smtClean="0"/>
              <a:t>名词</a:t>
            </a:r>
            <a:r>
              <a:rPr lang="zh-CN" altLang="en-US" dirty="0"/>
              <a:t>解释：		</a:t>
            </a:r>
            <a:endParaRPr lang="en-US" altLang="zh-CN" dirty="0" smtClean="0"/>
          </a:p>
          <a:p>
            <a:pPr algn="l"/>
            <a:r>
              <a:rPr lang="en-US" altLang="zh-CN" dirty="0" smtClean="0"/>
              <a:t>	</a:t>
            </a:r>
            <a:r>
              <a:rPr lang="zh-CN" altLang="en-US" sz="1800" dirty="0" smtClean="0"/>
              <a:t>基于</a:t>
            </a:r>
            <a:r>
              <a:rPr lang="zh-CN" altLang="en-US" sz="1800" dirty="0"/>
              <a:t>对象，指可以使用现有的对象，也可以自己创建新的对象去使用</a:t>
            </a:r>
            <a:r>
              <a:rPr lang="zh-CN" altLang="en-US" sz="1800" dirty="0" smtClean="0"/>
              <a:t>；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</a:t>
            </a:r>
            <a:r>
              <a:rPr lang="zh-CN" altLang="en-US" sz="1800" dirty="0" smtClean="0"/>
              <a:t>事件</a:t>
            </a:r>
            <a:r>
              <a:rPr lang="zh-CN" altLang="en-US" sz="1800" dirty="0"/>
              <a:t>驱动，指我按下了什么按钮，电脑就会执行什么操作</a:t>
            </a:r>
            <a:r>
              <a:rPr lang="zh-CN" altLang="en-US" sz="1800" dirty="0" smtClean="0"/>
              <a:t>；</a:t>
            </a:r>
            <a:r>
              <a:rPr lang="zh-CN" altLang="en-US" sz="1800" dirty="0"/>
              <a:t>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</a:t>
            </a:r>
            <a:r>
              <a:rPr lang="zh-CN" altLang="en-US" sz="1800" dirty="0" smtClean="0"/>
              <a:t>客户端</a:t>
            </a:r>
            <a:r>
              <a:rPr lang="zh-CN" altLang="en-US" sz="1800" dirty="0"/>
              <a:t>，指当前我们自己使用的计算机</a:t>
            </a:r>
            <a:r>
              <a:rPr lang="zh-CN" altLang="en-US" sz="1800" dirty="0" smtClean="0"/>
              <a:t>；</a:t>
            </a:r>
            <a:r>
              <a:rPr lang="zh-CN" altLang="en-US" sz="1800" dirty="0"/>
              <a:t>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</a:t>
            </a:r>
            <a:r>
              <a:rPr lang="zh-CN" altLang="en-US" sz="1800" dirty="0" smtClean="0"/>
              <a:t>脚本</a:t>
            </a:r>
            <a:r>
              <a:rPr lang="zh-CN" altLang="en-US" sz="1800" dirty="0"/>
              <a:t>语言，指无需编译，可直接运行的语言；</a:t>
            </a:r>
          </a:p>
        </p:txBody>
      </p:sp>
    </p:spTree>
    <p:extLst>
      <p:ext uri="{BB962C8B-B14F-4D97-AF65-F5344CB8AC3E}">
        <p14:creationId xmlns:p14="http://schemas.microsoft.com/office/powerpoint/2010/main" val="698159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中的进制转换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 smtClean="0"/>
              <a:t>计算机内部的所有代码都是二进制的，而</a:t>
            </a:r>
            <a:r>
              <a:rPr lang="en-US" altLang="zh-CN" sz="1800" dirty="0" smtClean="0"/>
              <a:t>JS</a:t>
            </a:r>
            <a:r>
              <a:rPr lang="zh-CN" altLang="en-US" sz="1800" dirty="0" smtClean="0"/>
              <a:t>中编写程序是用十进制编写的，十进制的</a:t>
            </a:r>
            <a:r>
              <a:rPr lang="en-US" altLang="zh-CN" sz="1800" dirty="0" smtClean="0"/>
              <a:t>0.1</a:t>
            </a:r>
            <a:r>
              <a:rPr lang="zh-CN" altLang="en-US" sz="1800" dirty="0" smtClean="0"/>
              <a:t>转换为二进制时，结果无限循环了，所以只能在其内部规定保留多少位小数。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en-US" altLang="zh-CN" sz="1800" dirty="0" smtClean="0"/>
              <a:t>0.1 </a:t>
            </a:r>
            <a:r>
              <a:rPr lang="zh-CN" altLang="en-US" sz="1800" dirty="0" smtClean="0"/>
              <a:t>（十进制）	等于	</a:t>
            </a:r>
            <a:r>
              <a:rPr lang="en-US" altLang="zh-CN" sz="1800" dirty="0" smtClean="0"/>
              <a:t>0.0001100110011001100110011001100110011001100110011001101…</a:t>
            </a:r>
            <a:r>
              <a:rPr lang="zh-CN" altLang="en-US" sz="1800" dirty="0" smtClean="0"/>
              <a:t>（二进制）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zh-CN" altLang="en-US" sz="1800" dirty="0" smtClean="0"/>
              <a:t>所以</a:t>
            </a:r>
            <a:r>
              <a:rPr lang="en-US" altLang="zh-CN" sz="1800" dirty="0" smtClean="0"/>
              <a:t>0.1+0.2</a:t>
            </a:r>
            <a:r>
              <a:rPr lang="zh-CN" altLang="en-US" sz="1800" dirty="0" smtClean="0"/>
              <a:t>不等于</a:t>
            </a:r>
            <a:r>
              <a:rPr lang="en-US" altLang="zh-CN" sz="1800" dirty="0" smtClean="0"/>
              <a:t>0.3</a:t>
            </a:r>
          </a:p>
          <a:p>
            <a:pPr algn="l"/>
            <a:endParaRPr lang="en-US" altLang="zh-CN" sz="1800" dirty="0" smtClean="0"/>
          </a:p>
          <a:p>
            <a:pPr algn="l"/>
            <a:r>
              <a:rPr lang="zh-CN" altLang="en-US" sz="1800" dirty="0" smtClean="0"/>
              <a:t>解决方法：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1</a:t>
            </a:r>
            <a:r>
              <a:rPr lang="zh-CN" altLang="en-US" sz="1800" dirty="0" smtClean="0"/>
              <a:t>，在程序中尽量不要涉及小数计算，</a:t>
            </a:r>
            <a:r>
              <a:rPr lang="en-US" altLang="zh-CN" sz="1800" dirty="0" smtClean="0"/>
              <a:t>0.1+0.2==0.3 </a:t>
            </a:r>
            <a:r>
              <a:rPr lang="zh-CN" altLang="en-US" sz="1800" dirty="0" smtClean="0"/>
              <a:t>可以改写成 </a:t>
            </a:r>
            <a:r>
              <a:rPr lang="en-US" altLang="zh-CN" sz="1800" dirty="0" smtClean="0"/>
              <a:t>0.1*10+0.2*10==0.3*10</a:t>
            </a:r>
          </a:p>
          <a:p>
            <a:pPr algn="l"/>
            <a:r>
              <a:rPr lang="en-US" altLang="zh-CN" sz="1800" dirty="0" smtClean="0"/>
              <a:t>	2</a:t>
            </a:r>
            <a:r>
              <a:rPr lang="zh-CN" altLang="en-US" sz="1800" dirty="0" smtClean="0"/>
              <a:t>，用约等于的方法求结果， </a:t>
            </a:r>
            <a:r>
              <a:rPr lang="en-US" altLang="zh-CN" sz="1800" dirty="0" smtClean="0"/>
              <a:t>(0.1+0.2).</a:t>
            </a:r>
            <a:r>
              <a:rPr lang="en-US" altLang="zh-CN" sz="1800" dirty="0" err="1" smtClean="0"/>
              <a:t>toFixed</a:t>
            </a:r>
            <a:r>
              <a:rPr lang="en-US" altLang="zh-CN" sz="1800" dirty="0" smtClean="0"/>
              <a:t>(1) == "0.3"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9040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中的进制转换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进制转换的方法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(2).</a:t>
            </a:r>
            <a:r>
              <a:rPr lang="en-US" altLang="zh-CN" sz="1800" dirty="0" err="1"/>
              <a:t>toString</a:t>
            </a:r>
            <a:r>
              <a:rPr lang="en-US" altLang="zh-CN" sz="1800" dirty="0"/>
              <a:t>(2) == </a:t>
            </a:r>
            <a:r>
              <a:rPr lang="en-US" altLang="zh-CN" sz="1800" dirty="0" smtClean="0"/>
              <a:t>"10" </a:t>
            </a:r>
            <a:r>
              <a:rPr lang="en-US" altLang="zh-CN" sz="1800" dirty="0"/>
              <a:t>	</a:t>
            </a:r>
            <a:r>
              <a:rPr lang="zh-CN" altLang="en-US" sz="1800" dirty="0"/>
              <a:t>十进制的</a:t>
            </a:r>
            <a:r>
              <a:rPr lang="en-US" altLang="zh-CN" sz="1800" dirty="0"/>
              <a:t>2</a:t>
            </a:r>
            <a:r>
              <a:rPr lang="zh-CN" altLang="en-US" sz="1800" dirty="0"/>
              <a:t>，通过</a:t>
            </a:r>
            <a:r>
              <a:rPr lang="en-US" altLang="zh-CN" sz="1800" dirty="0" err="1"/>
              <a:t>toString</a:t>
            </a:r>
            <a:r>
              <a:rPr lang="zh-CN" altLang="en-US" sz="1800" dirty="0"/>
              <a:t>方法转为二进制，结果</a:t>
            </a:r>
            <a:r>
              <a:rPr lang="zh-CN" altLang="en-US" sz="1800" dirty="0" smtClean="0"/>
              <a:t>为</a:t>
            </a:r>
            <a:r>
              <a:rPr lang="en-US" altLang="zh-CN" sz="1800" dirty="0" smtClean="0"/>
              <a:t>"10" </a:t>
            </a:r>
          </a:p>
          <a:p>
            <a:pPr algn="l"/>
            <a:r>
              <a:rPr lang="en-US" altLang="zh-CN" sz="1800" dirty="0"/>
              <a:t>	(8).</a:t>
            </a:r>
            <a:r>
              <a:rPr lang="en-US" altLang="zh-CN" sz="1800" dirty="0" err="1"/>
              <a:t>toString</a:t>
            </a:r>
            <a:r>
              <a:rPr lang="en-US" altLang="zh-CN" sz="1800" dirty="0"/>
              <a:t>(8) == </a:t>
            </a:r>
            <a:r>
              <a:rPr lang="en-US" altLang="zh-CN" sz="1800" dirty="0" smtClean="0"/>
              <a:t>"10" </a:t>
            </a:r>
            <a:r>
              <a:rPr lang="en-US" altLang="zh-CN" sz="1800" dirty="0"/>
              <a:t>	</a:t>
            </a:r>
            <a:r>
              <a:rPr lang="zh-CN" altLang="en-US" sz="1800" dirty="0"/>
              <a:t>十进制的</a:t>
            </a:r>
            <a:r>
              <a:rPr lang="en-US" altLang="zh-CN" sz="1800" dirty="0"/>
              <a:t>8</a:t>
            </a:r>
            <a:r>
              <a:rPr lang="zh-CN" altLang="en-US" sz="1800" dirty="0"/>
              <a:t>，通过</a:t>
            </a:r>
            <a:r>
              <a:rPr lang="en-US" altLang="zh-CN" sz="1800" dirty="0" err="1"/>
              <a:t>toString</a:t>
            </a:r>
            <a:r>
              <a:rPr lang="zh-CN" altLang="en-US" sz="1800" dirty="0"/>
              <a:t>方法转为八进制，结果</a:t>
            </a:r>
            <a:r>
              <a:rPr lang="zh-CN" altLang="en-US" sz="1800" dirty="0" smtClean="0"/>
              <a:t>为</a:t>
            </a:r>
            <a:r>
              <a:rPr lang="en-US" altLang="zh-CN" sz="1800" dirty="0" smtClean="0"/>
              <a:t>"10" </a:t>
            </a:r>
          </a:p>
          <a:p>
            <a:pPr algn="l"/>
            <a:r>
              <a:rPr lang="en-US" altLang="zh-CN" sz="1800" dirty="0"/>
              <a:t>	(16).</a:t>
            </a:r>
            <a:r>
              <a:rPr lang="en-US" altLang="zh-CN" sz="1800" dirty="0" err="1"/>
              <a:t>toString</a:t>
            </a:r>
            <a:r>
              <a:rPr lang="en-US" altLang="zh-CN" sz="1800" dirty="0"/>
              <a:t>(16) == </a:t>
            </a:r>
            <a:r>
              <a:rPr lang="en-US" altLang="zh-CN" sz="1800" dirty="0" smtClean="0"/>
              <a:t>"10" </a:t>
            </a:r>
            <a:r>
              <a:rPr lang="en-US" altLang="zh-CN" sz="1800" dirty="0"/>
              <a:t>	</a:t>
            </a:r>
            <a:r>
              <a:rPr lang="zh-CN" altLang="en-US" sz="1800" dirty="0"/>
              <a:t>十进制的</a:t>
            </a:r>
            <a:r>
              <a:rPr lang="en-US" altLang="zh-CN" sz="1800" dirty="0"/>
              <a:t>16</a:t>
            </a:r>
            <a:r>
              <a:rPr lang="zh-CN" altLang="en-US" sz="1800" dirty="0"/>
              <a:t>，通过</a:t>
            </a:r>
            <a:r>
              <a:rPr lang="en-US" altLang="zh-CN" sz="1800" dirty="0" err="1"/>
              <a:t>toString</a:t>
            </a:r>
            <a:r>
              <a:rPr lang="zh-CN" altLang="en-US" sz="1800" dirty="0"/>
              <a:t>方法转为十六进制，结果</a:t>
            </a:r>
            <a:r>
              <a:rPr lang="zh-CN" altLang="en-US" sz="1800" dirty="0" smtClean="0"/>
              <a:t>为</a:t>
            </a:r>
            <a:r>
              <a:rPr lang="en-US" altLang="zh-CN" sz="1800" dirty="0" smtClean="0"/>
              <a:t>"10" 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err="1"/>
              <a:t>parseInt</a:t>
            </a:r>
            <a:r>
              <a:rPr lang="en-US" altLang="zh-CN" sz="1800" dirty="0" smtClean="0"/>
              <a:t>("10", </a:t>
            </a:r>
            <a:r>
              <a:rPr lang="en-US" altLang="zh-CN" sz="1800" dirty="0"/>
              <a:t>2) == 2	</a:t>
            </a:r>
            <a:r>
              <a:rPr lang="zh-CN" altLang="en-US" sz="1800" dirty="0"/>
              <a:t>二进制</a:t>
            </a:r>
            <a:r>
              <a:rPr lang="zh-CN" altLang="en-US" sz="1800" dirty="0" smtClean="0"/>
              <a:t>的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10</a:t>
            </a:r>
            <a:r>
              <a:rPr lang="en-US" altLang="zh-CN" sz="1800" dirty="0"/>
              <a:t>"</a:t>
            </a:r>
            <a:r>
              <a:rPr lang="zh-CN" altLang="en-US" sz="1800" dirty="0" smtClean="0"/>
              <a:t>，</a:t>
            </a:r>
            <a:r>
              <a:rPr lang="zh-CN" altLang="en-US" sz="1800" dirty="0"/>
              <a:t>通过</a:t>
            </a:r>
            <a:r>
              <a:rPr lang="en-US" altLang="zh-CN" sz="1800" dirty="0" err="1"/>
              <a:t>parseInt</a:t>
            </a:r>
            <a:r>
              <a:rPr lang="zh-CN" altLang="en-US" sz="1800" dirty="0"/>
              <a:t>方法转为十进制，结果为</a:t>
            </a:r>
            <a:r>
              <a:rPr lang="en-US" altLang="zh-CN" sz="1800" dirty="0" smtClean="0"/>
              <a:t>2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err="1"/>
              <a:t>parseInt</a:t>
            </a:r>
            <a:r>
              <a:rPr lang="en-US" altLang="zh-CN" sz="1800" dirty="0" smtClean="0"/>
              <a:t>("10", </a:t>
            </a:r>
            <a:r>
              <a:rPr lang="en-US" altLang="zh-CN" sz="1800" dirty="0"/>
              <a:t>8) == 8	</a:t>
            </a:r>
            <a:r>
              <a:rPr lang="zh-CN" altLang="en-US" sz="1800" dirty="0"/>
              <a:t>八进制</a:t>
            </a:r>
            <a:r>
              <a:rPr lang="zh-CN" altLang="en-US" sz="1800" dirty="0" smtClean="0"/>
              <a:t>的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10</a:t>
            </a:r>
            <a:r>
              <a:rPr lang="en-US" altLang="zh-CN" sz="1800" dirty="0"/>
              <a:t>"</a:t>
            </a:r>
            <a:r>
              <a:rPr lang="zh-CN" altLang="en-US" sz="1800" dirty="0" smtClean="0"/>
              <a:t>，</a:t>
            </a:r>
            <a:r>
              <a:rPr lang="zh-CN" altLang="en-US" sz="1800" dirty="0"/>
              <a:t>通过</a:t>
            </a:r>
            <a:r>
              <a:rPr lang="en-US" altLang="zh-CN" sz="1800" dirty="0" err="1"/>
              <a:t>parseInt</a:t>
            </a:r>
            <a:r>
              <a:rPr lang="zh-CN" altLang="en-US" sz="1800" dirty="0"/>
              <a:t>方法转为十进制，结果为</a:t>
            </a:r>
            <a:r>
              <a:rPr lang="en-US" altLang="zh-CN" sz="1800" dirty="0" smtClean="0"/>
              <a:t>8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err="1"/>
              <a:t>parseInt</a:t>
            </a:r>
            <a:r>
              <a:rPr lang="en-US" altLang="zh-CN" sz="1800" dirty="0" smtClean="0"/>
              <a:t>("10", </a:t>
            </a:r>
            <a:r>
              <a:rPr lang="en-US" altLang="zh-CN" sz="1800" dirty="0"/>
              <a:t>16) == 16	</a:t>
            </a:r>
            <a:r>
              <a:rPr lang="zh-CN" altLang="en-US" sz="1800" dirty="0"/>
              <a:t>十六进制</a:t>
            </a:r>
            <a:r>
              <a:rPr lang="zh-CN" altLang="en-US" sz="1800" dirty="0" smtClean="0"/>
              <a:t>的</a:t>
            </a:r>
            <a:r>
              <a:rPr lang="en-US" altLang="zh-CN" sz="1800" dirty="0"/>
              <a:t>"</a:t>
            </a:r>
            <a:r>
              <a:rPr lang="en-US" altLang="zh-CN" sz="1800" dirty="0" smtClean="0"/>
              <a:t>10</a:t>
            </a:r>
            <a:r>
              <a:rPr lang="en-US" altLang="zh-CN" sz="1800" dirty="0"/>
              <a:t>"</a:t>
            </a:r>
            <a:r>
              <a:rPr lang="zh-CN" altLang="en-US" sz="1800" dirty="0" smtClean="0"/>
              <a:t>，</a:t>
            </a:r>
            <a:r>
              <a:rPr lang="zh-CN" altLang="en-US" sz="1800" dirty="0"/>
              <a:t>通过</a:t>
            </a:r>
            <a:r>
              <a:rPr lang="en-US" altLang="zh-CN" sz="1800" dirty="0" err="1"/>
              <a:t>parseInt</a:t>
            </a:r>
            <a:r>
              <a:rPr lang="zh-CN" altLang="en-US" sz="1800" dirty="0"/>
              <a:t>方法转为十进制，结果为</a:t>
            </a:r>
            <a:r>
              <a:rPr lang="en-US" altLang="zh-CN" sz="1800" dirty="0" smtClean="0"/>
              <a:t>16</a:t>
            </a:r>
          </a:p>
          <a:p>
            <a:pPr algn="l"/>
            <a:endParaRPr lang="en-US" altLang="zh-CN" sz="1800" dirty="0"/>
          </a:p>
          <a:p>
            <a:pPr algn="l"/>
            <a:r>
              <a:rPr lang="zh-CN" altLang="en-US" sz="1800" dirty="0" smtClean="0"/>
              <a:t>不要纠结：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1</a:t>
            </a:r>
            <a:r>
              <a:rPr lang="zh-CN" altLang="en-US" sz="1800" dirty="0"/>
              <a:t>，</a:t>
            </a:r>
            <a:r>
              <a:rPr lang="en-US" altLang="zh-CN" sz="1800" dirty="0" err="1"/>
              <a:t>toString</a:t>
            </a:r>
            <a:r>
              <a:rPr lang="zh-CN" altLang="en-US" sz="1800" dirty="0"/>
              <a:t>和</a:t>
            </a:r>
            <a:r>
              <a:rPr lang="en-US" altLang="zh-CN" sz="1800" dirty="0" err="1"/>
              <a:t>parseInt</a:t>
            </a:r>
            <a:r>
              <a:rPr lang="zh-CN" altLang="en-US" sz="1800" dirty="0"/>
              <a:t>除了可以转化数据类型以外，还可以做进制转换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2</a:t>
            </a:r>
            <a:r>
              <a:rPr lang="zh-CN" altLang="en-US" sz="1800" dirty="0"/>
              <a:t>，</a:t>
            </a:r>
            <a:r>
              <a:rPr lang="en-US" altLang="zh-CN" sz="1800" dirty="0" err="1"/>
              <a:t>toString</a:t>
            </a:r>
            <a:r>
              <a:rPr lang="zh-CN" altLang="en-US" sz="1800" dirty="0"/>
              <a:t>和</a:t>
            </a:r>
            <a:r>
              <a:rPr lang="en-US" altLang="zh-CN" sz="1800" dirty="0" err="1"/>
              <a:t>parseInt</a:t>
            </a:r>
            <a:r>
              <a:rPr lang="zh-CN" altLang="en-US" sz="1800" dirty="0"/>
              <a:t>的使用方法不一样，</a:t>
            </a:r>
            <a:r>
              <a:rPr lang="en-US" altLang="zh-CN" sz="1800" dirty="0" err="1"/>
              <a:t>toString</a:t>
            </a:r>
            <a:r>
              <a:rPr lang="zh-CN" altLang="en-US" sz="1800" dirty="0"/>
              <a:t>处理的数据，一前一后；</a:t>
            </a:r>
            <a:r>
              <a:rPr lang="en-US" altLang="zh-CN" sz="1800" dirty="0" err="1"/>
              <a:t>parseInt</a:t>
            </a:r>
            <a:r>
              <a:rPr lang="zh-CN" altLang="en-US" sz="1800" dirty="0"/>
              <a:t>处理的数据都在后面。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52839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中的进制转换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可以在程序</a:t>
            </a:r>
            <a:r>
              <a:rPr lang="zh-CN" altLang="en-US" sz="1800" dirty="0" smtClean="0"/>
              <a:t>中直接定义</a:t>
            </a:r>
            <a:endParaRPr lang="en-US" altLang="zh-CN" sz="1800" dirty="0" smtClean="0"/>
          </a:p>
          <a:p>
            <a:pPr algn="l"/>
            <a:endParaRPr lang="en-US" altLang="zh-CN" sz="1800" dirty="0"/>
          </a:p>
          <a:p>
            <a:pPr algn="l"/>
            <a:r>
              <a:rPr lang="zh-CN" altLang="en-US" sz="1800" dirty="0"/>
              <a:t>	八进制</a:t>
            </a:r>
            <a:r>
              <a:rPr lang="zh-CN" altLang="en-US" sz="1800" dirty="0" smtClean="0"/>
              <a:t>：</a:t>
            </a:r>
            <a:r>
              <a:rPr lang="en-US" altLang="zh-CN" sz="1800" dirty="0" smtClean="0"/>
              <a:t>	</a:t>
            </a:r>
            <a:r>
              <a:rPr lang="en-US" altLang="zh-CN" sz="1800" dirty="0" err="1" smtClean="0"/>
              <a:t>var</a:t>
            </a:r>
            <a:r>
              <a:rPr lang="en-US" altLang="zh-CN" sz="1800" dirty="0" smtClean="0"/>
              <a:t> </a:t>
            </a:r>
            <a:r>
              <a:rPr lang="en-US" altLang="zh-CN" sz="1800" dirty="0"/>
              <a:t>a = 010; </a:t>
            </a:r>
            <a:r>
              <a:rPr lang="en-US" altLang="zh-CN" sz="1800" dirty="0" smtClean="0"/>
              <a:t>	alert(a);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smtClean="0"/>
              <a:t>	</a:t>
            </a:r>
            <a:r>
              <a:rPr lang="zh-CN" altLang="en-US" sz="1800" dirty="0" smtClean="0"/>
              <a:t>以</a:t>
            </a:r>
            <a:r>
              <a:rPr lang="en-US" altLang="zh-CN" sz="1800" dirty="0"/>
              <a:t>0</a:t>
            </a:r>
            <a:r>
              <a:rPr lang="zh-CN" altLang="en-US" sz="1800" dirty="0"/>
              <a:t>开头，内容为</a:t>
            </a:r>
            <a:r>
              <a:rPr lang="en-US" altLang="zh-CN" sz="1800" dirty="0"/>
              <a:t>0-7</a:t>
            </a:r>
            <a:r>
              <a:rPr lang="zh-CN" altLang="en-US" sz="1800" dirty="0"/>
              <a:t>的数字，表示八进制数字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zh-CN" altLang="en-US" sz="1800" dirty="0"/>
              <a:t>	十六进制</a:t>
            </a:r>
            <a:r>
              <a:rPr lang="zh-CN" altLang="en-US" sz="1800" dirty="0" smtClean="0"/>
              <a:t>：</a:t>
            </a:r>
            <a:r>
              <a:rPr lang="en-US" altLang="zh-CN" sz="1800" dirty="0" smtClean="0"/>
              <a:t>	</a:t>
            </a:r>
            <a:r>
              <a:rPr lang="en-US" altLang="zh-CN" sz="1800" dirty="0" err="1" smtClean="0"/>
              <a:t>var</a:t>
            </a:r>
            <a:r>
              <a:rPr lang="en-US" altLang="zh-CN" sz="1800" dirty="0" smtClean="0"/>
              <a:t> </a:t>
            </a:r>
            <a:r>
              <a:rPr lang="en-US" altLang="zh-CN" sz="1800" dirty="0"/>
              <a:t>a = 0x10; </a:t>
            </a:r>
            <a:r>
              <a:rPr lang="en-US" altLang="zh-CN" sz="1800" dirty="0" smtClean="0"/>
              <a:t>	alert(a);</a:t>
            </a:r>
          </a:p>
          <a:p>
            <a:pPr algn="l"/>
            <a:r>
              <a:rPr lang="en-US" altLang="zh-CN" sz="1800" dirty="0"/>
              <a:t>	</a:t>
            </a:r>
            <a:r>
              <a:rPr lang="en-US" altLang="zh-CN" sz="1800" dirty="0" smtClean="0"/>
              <a:t>	</a:t>
            </a:r>
            <a:r>
              <a:rPr lang="zh-CN" altLang="en-US" sz="1800" dirty="0" smtClean="0"/>
              <a:t>以</a:t>
            </a:r>
            <a:r>
              <a:rPr lang="en-US" altLang="zh-CN" sz="1800" dirty="0"/>
              <a:t>0x</a:t>
            </a:r>
            <a:r>
              <a:rPr lang="zh-CN" altLang="en-US" sz="1800" dirty="0"/>
              <a:t>开头，内容为</a:t>
            </a:r>
            <a:r>
              <a:rPr lang="en-US" altLang="zh-CN" sz="1800" dirty="0"/>
              <a:t>0-9</a:t>
            </a:r>
            <a:r>
              <a:rPr lang="zh-CN" altLang="en-US" sz="1800" dirty="0"/>
              <a:t>、</a:t>
            </a:r>
            <a:r>
              <a:rPr lang="en-US" altLang="zh-CN" sz="1800" dirty="0" smtClean="0"/>
              <a:t>a-f</a:t>
            </a:r>
            <a:r>
              <a:rPr lang="zh-CN" altLang="en-US" sz="1800" dirty="0" smtClean="0"/>
              <a:t>的字</a:t>
            </a:r>
            <a:r>
              <a:rPr lang="zh-CN" altLang="en-US" sz="1800" dirty="0"/>
              <a:t>，表示十六进制数字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endParaRPr lang="en-US" altLang="zh-CN" sz="1800" dirty="0"/>
          </a:p>
          <a:p>
            <a:pPr algn="l"/>
            <a:r>
              <a:rPr lang="zh-CN" altLang="en-US" sz="1800" dirty="0" smtClean="0"/>
              <a:t>如果</a:t>
            </a:r>
            <a:r>
              <a:rPr lang="zh-CN" altLang="en-US" sz="1800" dirty="0"/>
              <a:t>没有计算机基础，学习进制转换是比较吃力的，好在对前端工作来说，几乎用不到进制转换。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825044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作业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en-US" altLang="zh-CN" sz="1400" dirty="0"/>
              <a:t>1</a:t>
            </a:r>
            <a:r>
              <a:rPr lang="zh-CN" altLang="en-US" sz="1400" dirty="0"/>
              <a:t>，今天讲到的内容均为基础，所以不要纠结在开发真实项目时怎么用，稳扎稳打，调整好心理状态</a:t>
            </a:r>
            <a:r>
              <a:rPr lang="zh-CN" altLang="en-US" sz="1400" dirty="0" smtClean="0"/>
              <a:t>。</a:t>
            </a:r>
            <a:endParaRPr lang="en-US" altLang="zh-CN" sz="1400" dirty="0" smtClean="0"/>
          </a:p>
          <a:p>
            <a:pPr algn="l"/>
            <a:endParaRPr lang="en-US" altLang="zh-CN" sz="1400" dirty="0" smtClean="0"/>
          </a:p>
          <a:p>
            <a:pPr algn="l"/>
            <a:r>
              <a:rPr lang="en-US" altLang="zh-CN" sz="1400" dirty="0" smtClean="0"/>
              <a:t>2</a:t>
            </a:r>
            <a:r>
              <a:rPr lang="zh-CN" altLang="en-US" sz="1400" dirty="0"/>
              <a:t>，把今天讲到的所有的关键字，至少在纸上写</a:t>
            </a:r>
            <a:r>
              <a:rPr lang="en-US" altLang="zh-CN" sz="1400" dirty="0"/>
              <a:t>10</a:t>
            </a:r>
            <a:r>
              <a:rPr lang="zh-CN" altLang="en-US" sz="1400" dirty="0"/>
              <a:t>遍、读</a:t>
            </a:r>
            <a:r>
              <a:rPr lang="en-US" altLang="zh-CN" sz="1400" dirty="0"/>
              <a:t>10</a:t>
            </a:r>
            <a:r>
              <a:rPr lang="zh-CN" altLang="en-US" sz="1400" dirty="0"/>
              <a:t>遍，记住用法和发音</a:t>
            </a:r>
            <a:r>
              <a:rPr lang="zh-CN" altLang="en-US" sz="1400" dirty="0" smtClean="0"/>
              <a:t>。</a:t>
            </a:r>
            <a:endParaRPr lang="en-US" altLang="zh-CN" sz="1400" dirty="0" smtClean="0"/>
          </a:p>
          <a:p>
            <a:pPr algn="l"/>
            <a:endParaRPr lang="en-US" altLang="zh-CN" sz="1400" dirty="0" smtClean="0"/>
          </a:p>
          <a:p>
            <a:pPr algn="l"/>
            <a:r>
              <a:rPr lang="en-US" altLang="zh-CN" sz="1400" dirty="0" smtClean="0"/>
              <a:t>3</a:t>
            </a:r>
            <a:r>
              <a:rPr lang="zh-CN" altLang="en-US" sz="1400" dirty="0"/>
              <a:t>，为抵抗洪水，战士连续作战</a:t>
            </a:r>
            <a:r>
              <a:rPr lang="en-US" altLang="zh-CN" sz="1400" dirty="0"/>
              <a:t>89</a:t>
            </a:r>
            <a:r>
              <a:rPr lang="zh-CN" altLang="en-US" sz="1400" dirty="0"/>
              <a:t>小时，编程计算共多少天零多少小时？思路：</a:t>
            </a:r>
            <a:r>
              <a:rPr lang="en-US" altLang="zh-CN" sz="1400" dirty="0"/>
              <a:t>1</a:t>
            </a:r>
            <a:r>
              <a:rPr lang="zh-CN" altLang="en-US" sz="1400" dirty="0"/>
              <a:t>天是</a:t>
            </a:r>
            <a:r>
              <a:rPr lang="en-US" altLang="zh-CN" sz="1400" dirty="0"/>
              <a:t>24</a:t>
            </a:r>
            <a:r>
              <a:rPr lang="zh-CN" altLang="en-US" sz="1400" dirty="0"/>
              <a:t>小时，</a:t>
            </a:r>
            <a:r>
              <a:rPr lang="en-US" altLang="zh-CN" sz="1400" dirty="0"/>
              <a:t>89</a:t>
            </a:r>
            <a:r>
              <a:rPr lang="zh-CN" altLang="en-US" sz="1400" dirty="0"/>
              <a:t>小时除以</a:t>
            </a:r>
            <a:r>
              <a:rPr lang="en-US" altLang="zh-CN" sz="1400" dirty="0"/>
              <a:t>24</a:t>
            </a:r>
            <a:r>
              <a:rPr lang="zh-CN" altLang="en-US" sz="1400" dirty="0"/>
              <a:t>小时的结果的整数部分就是天数（</a:t>
            </a:r>
            <a:r>
              <a:rPr lang="en-US" altLang="zh-CN" sz="1400" dirty="0" err="1"/>
              <a:t>parseInt</a:t>
            </a:r>
            <a:r>
              <a:rPr lang="zh-CN" altLang="en-US" sz="1400" dirty="0"/>
              <a:t>可以对一个数取整数部分），余数就是剩余多少个小时，把整天数和余出来的小时数，用加号拼接在一起，用</a:t>
            </a:r>
            <a:r>
              <a:rPr lang="en-US" altLang="zh-CN" sz="1400" dirty="0"/>
              <a:t>alert</a:t>
            </a:r>
            <a:r>
              <a:rPr lang="zh-CN" altLang="en-US" sz="1400" dirty="0"/>
              <a:t>输出就可以了</a:t>
            </a:r>
            <a:r>
              <a:rPr lang="zh-CN" altLang="en-US" sz="1400" dirty="0" smtClean="0"/>
              <a:t>。</a:t>
            </a:r>
            <a:endParaRPr lang="en-US" altLang="zh-CN" sz="1400" dirty="0" smtClean="0"/>
          </a:p>
          <a:p>
            <a:pPr algn="l"/>
            <a:endParaRPr lang="en-US" altLang="zh-CN" sz="1400" dirty="0" smtClean="0"/>
          </a:p>
          <a:p>
            <a:pPr algn="l"/>
            <a:r>
              <a:rPr lang="en-US" altLang="zh-CN" sz="1400" dirty="0" smtClean="0"/>
              <a:t>4</a:t>
            </a:r>
            <a:r>
              <a:rPr lang="zh-CN" altLang="en-US" sz="1400" dirty="0"/>
              <a:t>，小明要到美国旅游，可是那里的温度是以华氏度为单位记录的。它需要一个程序将华氏温度（</a:t>
            </a:r>
            <a:r>
              <a:rPr lang="en-US" altLang="zh-CN" sz="1400" dirty="0"/>
              <a:t>80</a:t>
            </a:r>
            <a:r>
              <a:rPr lang="zh-CN" altLang="en-US" sz="1400" dirty="0"/>
              <a:t>度）转换为摄氏度，并以华氏度和摄氏度为单位分别显示该温度。摄氏度与芈氏度的转换公式为：摄氏度 </a:t>
            </a:r>
            <a:r>
              <a:rPr lang="en-US" altLang="zh-CN" sz="1400" dirty="0"/>
              <a:t>= 5/9.0*(</a:t>
            </a:r>
            <a:r>
              <a:rPr lang="zh-CN" altLang="en-US" sz="1400" dirty="0"/>
              <a:t>华氏度</a:t>
            </a:r>
            <a:r>
              <a:rPr lang="en-US" altLang="zh-CN" sz="1400" dirty="0"/>
              <a:t>-32) </a:t>
            </a:r>
            <a:r>
              <a:rPr lang="zh-CN" altLang="en-US" sz="1400" dirty="0"/>
              <a:t>，要求结果保留</a:t>
            </a:r>
            <a:r>
              <a:rPr lang="en-US" altLang="zh-CN" sz="1400" dirty="0"/>
              <a:t>3</a:t>
            </a:r>
            <a:r>
              <a:rPr lang="zh-CN" altLang="en-US" sz="1400" dirty="0"/>
              <a:t>位</a:t>
            </a:r>
            <a:r>
              <a:rPr lang="zh-CN" altLang="en-US" sz="1400" dirty="0" smtClean="0"/>
              <a:t>小数</a:t>
            </a:r>
            <a:endParaRPr lang="en-US" altLang="zh-CN" sz="1400" dirty="0" smtClean="0"/>
          </a:p>
          <a:p>
            <a:pPr algn="l"/>
            <a:endParaRPr lang="en-US" altLang="zh-CN" sz="1400" dirty="0" smtClean="0"/>
          </a:p>
          <a:p>
            <a:pPr algn="l"/>
            <a:r>
              <a:rPr lang="en-US" altLang="zh-CN" sz="1400" dirty="0" smtClean="0"/>
              <a:t>5</a:t>
            </a:r>
            <a:r>
              <a:rPr lang="zh-CN" altLang="en-US" sz="1400" dirty="0"/>
              <a:t>，计算两个文本框的加减乘除（</a:t>
            </a:r>
            <a:r>
              <a:rPr lang="en-US" altLang="zh-CN" sz="1400" dirty="0"/>
              <a:t>html</a:t>
            </a:r>
            <a:r>
              <a:rPr lang="zh-CN" altLang="en-US" sz="1400" dirty="0"/>
              <a:t>页面上有</a:t>
            </a:r>
            <a:r>
              <a:rPr lang="en-US" altLang="zh-CN" sz="1400" dirty="0"/>
              <a:t>2</a:t>
            </a:r>
            <a:r>
              <a:rPr lang="zh-CN" altLang="en-US" sz="1400" dirty="0"/>
              <a:t>个输入框，有</a:t>
            </a:r>
            <a:r>
              <a:rPr lang="en-US" altLang="zh-CN" sz="1400" dirty="0"/>
              <a:t>4</a:t>
            </a:r>
            <a:r>
              <a:rPr lang="zh-CN" altLang="en-US" sz="1400" dirty="0"/>
              <a:t>个加减乘除按钮）使用</a:t>
            </a:r>
            <a:r>
              <a:rPr lang="en-US" altLang="zh-CN" sz="1400" dirty="0" err="1"/>
              <a:t>parseFlaot</a:t>
            </a:r>
            <a:r>
              <a:rPr lang="zh-CN" altLang="en-US" sz="1400" dirty="0"/>
              <a:t>方法类型转换，计算结果使用</a:t>
            </a:r>
            <a:r>
              <a:rPr lang="en-US" altLang="zh-CN" sz="1400" dirty="0" err="1"/>
              <a:t>Math.round</a:t>
            </a:r>
            <a:r>
              <a:rPr lang="zh-CN" altLang="en-US" sz="1400" dirty="0"/>
              <a:t>方法四舍五入</a:t>
            </a:r>
            <a:r>
              <a:rPr lang="zh-CN" altLang="en-US" sz="1400" dirty="0" smtClean="0"/>
              <a:t>。</a:t>
            </a:r>
            <a:endParaRPr lang="en-US" altLang="zh-CN" sz="1400" dirty="0" smtClean="0"/>
          </a:p>
          <a:p>
            <a:pPr algn="l"/>
            <a:endParaRPr lang="en-US" altLang="zh-CN" sz="1400" dirty="0" smtClean="0"/>
          </a:p>
          <a:p>
            <a:pPr algn="l"/>
            <a:r>
              <a:rPr lang="en-US" altLang="zh-CN" sz="1400" dirty="0" smtClean="0"/>
              <a:t>6</a:t>
            </a:r>
            <a:r>
              <a:rPr lang="zh-CN" altLang="en-US" sz="1400" dirty="0"/>
              <a:t>，</a:t>
            </a:r>
            <a:r>
              <a:rPr lang="en-US" altLang="zh-CN" sz="1400" dirty="0" err="1"/>
              <a:t>var</a:t>
            </a:r>
            <a:r>
              <a:rPr lang="en-US" altLang="zh-CN" sz="1400" dirty="0"/>
              <a:t> k=0; </a:t>
            </a:r>
            <a:r>
              <a:rPr lang="en-US" altLang="zh-CN" sz="1400" dirty="0" err="1"/>
              <a:t>console.log</a:t>
            </a:r>
            <a:r>
              <a:rPr lang="en-US" altLang="zh-CN" sz="1400" dirty="0"/>
              <a:t>( k++ + ++k + k + ++k + k++);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388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 smtClean="0"/>
              <a:t>什么是</a:t>
            </a:r>
            <a:r>
              <a:rPr lang="en-US" altLang="zh-CN" sz="4000" dirty="0" smtClean="0"/>
              <a:t>JavaScript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dirty="0"/>
              <a:t>发展历史：	</a:t>
            </a:r>
            <a:endParaRPr lang="en-US" altLang="zh-CN" dirty="0" smtClean="0"/>
          </a:p>
          <a:p>
            <a:pPr algn="l"/>
            <a:r>
              <a:rPr lang="en-US" altLang="zh-CN" sz="1800" dirty="0" smtClean="0"/>
              <a:t>	1995</a:t>
            </a:r>
            <a:r>
              <a:rPr lang="zh-CN" altLang="en-US" sz="1800" dirty="0"/>
              <a:t>年，网景公司做出决策，由布兰登开发一款能够在网页上运行的脚本语言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1996</a:t>
            </a:r>
            <a:r>
              <a:rPr lang="zh-CN" altLang="en-US" sz="1800" dirty="0"/>
              <a:t>年，第一个版本的</a:t>
            </a:r>
            <a:r>
              <a:rPr lang="en-US" altLang="zh-CN" sz="1800" dirty="0"/>
              <a:t>JavaScript</a:t>
            </a:r>
            <a:r>
              <a:rPr lang="zh-CN" altLang="en-US" sz="1800" dirty="0"/>
              <a:t>诞生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1997</a:t>
            </a:r>
            <a:r>
              <a:rPr lang="zh-CN" altLang="en-US" sz="1800" dirty="0"/>
              <a:t>年，在</a:t>
            </a:r>
            <a:r>
              <a:rPr lang="en-US" altLang="zh-CN" sz="1800" dirty="0"/>
              <a:t>ECMA</a:t>
            </a:r>
            <a:r>
              <a:rPr lang="zh-CN" altLang="en-US" sz="1800" dirty="0"/>
              <a:t>的协调下，制定了</a:t>
            </a:r>
            <a:r>
              <a:rPr lang="en-US" altLang="zh-CN" sz="1800" dirty="0"/>
              <a:t>ECMA-262</a:t>
            </a:r>
            <a:r>
              <a:rPr lang="zh-CN" altLang="en-US" sz="1800" dirty="0"/>
              <a:t>标准，</a:t>
            </a:r>
            <a:r>
              <a:rPr lang="en-US" altLang="zh-CN" sz="1800" dirty="0"/>
              <a:t>JavaScript</a:t>
            </a:r>
            <a:r>
              <a:rPr lang="zh-CN" altLang="en-US" sz="1800" dirty="0"/>
              <a:t>是符合该标准的脚本语言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2015</a:t>
            </a:r>
            <a:r>
              <a:rPr lang="zh-CN" altLang="en-US" sz="1800" dirty="0"/>
              <a:t>年，</a:t>
            </a:r>
            <a:r>
              <a:rPr lang="en-US" altLang="zh-CN" sz="1800" dirty="0"/>
              <a:t>ECMAScript 6 </a:t>
            </a:r>
            <a:r>
              <a:rPr lang="zh-CN" altLang="en-US" sz="1800" dirty="0"/>
              <a:t>发布正式</a:t>
            </a:r>
            <a:r>
              <a:rPr lang="zh-CN" altLang="en-US" sz="1800" dirty="0" smtClean="0"/>
              <a:t>版本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zh-CN" altLang="en-US" dirty="0" smtClean="0"/>
              <a:t>备注</a:t>
            </a:r>
            <a:r>
              <a:rPr lang="zh-CN" altLang="en-US" dirty="0"/>
              <a:t>：	</a:t>
            </a:r>
            <a:r>
              <a:rPr lang="en-US" altLang="zh-CN" sz="1800" dirty="0" smtClean="0"/>
              <a:t>	</a:t>
            </a:r>
          </a:p>
          <a:p>
            <a:pPr algn="l"/>
            <a:r>
              <a:rPr lang="en-US" altLang="zh-CN" sz="1800" dirty="0"/>
              <a:t>	1</a:t>
            </a:r>
            <a:r>
              <a:rPr lang="zh-CN" altLang="en-US" sz="1800" dirty="0"/>
              <a:t>，</a:t>
            </a:r>
            <a:r>
              <a:rPr lang="en-US" altLang="zh-CN" sz="1800" dirty="0"/>
              <a:t>JavaScript</a:t>
            </a:r>
            <a:r>
              <a:rPr lang="zh-CN" altLang="en-US" sz="1800" dirty="0"/>
              <a:t>的原名叫做</a:t>
            </a:r>
            <a:r>
              <a:rPr lang="en-US" altLang="zh-CN" sz="1800" dirty="0" err="1"/>
              <a:t>LiveScript</a:t>
            </a:r>
            <a:r>
              <a:rPr lang="zh-CN" altLang="en-US" sz="1800" dirty="0"/>
              <a:t>，后来改名为</a:t>
            </a:r>
            <a:r>
              <a:rPr lang="en-US" altLang="zh-CN" sz="1800" dirty="0"/>
              <a:t>JavaScript</a:t>
            </a:r>
            <a:r>
              <a:rPr lang="zh-CN" altLang="en-US" sz="1800" dirty="0"/>
              <a:t>，但其实和</a:t>
            </a:r>
            <a:r>
              <a:rPr lang="en-US" altLang="zh-CN" sz="1800" dirty="0"/>
              <a:t>Java</a:t>
            </a:r>
            <a:r>
              <a:rPr lang="zh-CN" altLang="en-US" sz="1800" dirty="0"/>
              <a:t>没有关系。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2</a:t>
            </a:r>
            <a:r>
              <a:rPr lang="zh-CN" altLang="en-US" sz="1800" dirty="0"/>
              <a:t>，</a:t>
            </a:r>
            <a:r>
              <a:rPr lang="en-US" altLang="zh-CN" sz="1800" dirty="0"/>
              <a:t>JavaScript</a:t>
            </a:r>
            <a:r>
              <a:rPr lang="zh-CN" altLang="en-US" sz="1800" dirty="0"/>
              <a:t>最早是为了解决表单验证的问题而诞生的。</a:t>
            </a:r>
          </a:p>
        </p:txBody>
      </p:sp>
    </p:spTree>
    <p:extLst>
      <p:ext uri="{BB962C8B-B14F-4D97-AF65-F5344CB8AC3E}">
        <p14:creationId xmlns:p14="http://schemas.microsoft.com/office/powerpoint/2010/main" val="878023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 smtClean="0"/>
              <a:t>什么是</a:t>
            </a:r>
            <a:r>
              <a:rPr lang="en-US" altLang="zh-CN" sz="4000" dirty="0" smtClean="0"/>
              <a:t>JavaScript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en-US" altLang="zh-CN" dirty="0"/>
              <a:t>JavaScript</a:t>
            </a:r>
            <a:r>
              <a:rPr lang="zh-CN" altLang="en-US" dirty="0"/>
              <a:t>是由三部分组成的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algn="l"/>
            <a:endParaRPr lang="en-US" altLang="zh-CN" dirty="0" smtClean="0"/>
          </a:p>
          <a:p>
            <a:pPr algn="l"/>
            <a:r>
              <a:rPr lang="en-US" altLang="zh-CN" dirty="0"/>
              <a:t>	</a:t>
            </a:r>
            <a:r>
              <a:rPr lang="en-US" altLang="zh-CN" sz="1800" dirty="0" smtClean="0"/>
              <a:t>ECMAScript</a:t>
            </a:r>
            <a:r>
              <a:rPr lang="zh-CN" altLang="en-US" sz="1800" dirty="0"/>
              <a:t>，解释器、翻译，语言本身的语法、类型、关键字、运算符</a:t>
            </a:r>
            <a:r>
              <a:rPr lang="zh-CN" altLang="en-US" sz="1800" dirty="0" smtClean="0"/>
              <a:t>等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DOM</a:t>
            </a:r>
            <a:r>
              <a:rPr lang="zh-CN" altLang="en-US" sz="1800" dirty="0"/>
              <a:t>，文档对象模型，即操作与网页有关的</a:t>
            </a:r>
            <a:r>
              <a:rPr lang="zh-CN" altLang="en-US" sz="1800" dirty="0" smtClean="0"/>
              <a:t>部分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BOM</a:t>
            </a:r>
            <a:r>
              <a:rPr lang="zh-CN" altLang="en-US" sz="1800" dirty="0"/>
              <a:t>，浏览器对象模型，即操作与浏览器有关的部分</a:t>
            </a:r>
          </a:p>
        </p:txBody>
      </p:sp>
    </p:spTree>
    <p:extLst>
      <p:ext uri="{BB962C8B-B14F-4D97-AF65-F5344CB8AC3E}">
        <p14:creationId xmlns:p14="http://schemas.microsoft.com/office/powerpoint/2010/main" val="163529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为什么要学习</a:t>
            </a:r>
            <a:r>
              <a:rPr lang="en-US" altLang="zh-CN" sz="4000" dirty="0"/>
              <a:t>JavaScript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dirty="0"/>
              <a:t>我们将来从事的岗位叫做前端工程师，所以前端三大件必须掌握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algn="l"/>
            <a:endParaRPr lang="en-US" altLang="zh-CN" dirty="0" smtClean="0"/>
          </a:p>
          <a:p>
            <a:pPr algn="l"/>
            <a:r>
              <a:rPr lang="zh-CN" altLang="en-US" dirty="0" smtClean="0"/>
              <a:t>前端</a:t>
            </a:r>
            <a:r>
              <a:rPr lang="zh-CN" altLang="en-US" dirty="0"/>
              <a:t>三大重要组成部分：	</a:t>
            </a:r>
            <a:endParaRPr lang="en-US" altLang="zh-CN" dirty="0" smtClean="0"/>
          </a:p>
          <a:p>
            <a:pPr algn="l"/>
            <a:r>
              <a:rPr lang="en-US" altLang="zh-CN" sz="1800" dirty="0" smtClean="0"/>
              <a:t>	HTML</a:t>
            </a:r>
            <a:r>
              <a:rPr lang="zh-CN" altLang="en-US" sz="1800" dirty="0"/>
              <a:t>，网页的结构部分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CSS</a:t>
            </a:r>
            <a:r>
              <a:rPr lang="zh-CN" altLang="en-US" sz="1800" dirty="0"/>
              <a:t>，网页的表现部分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JavaScript</a:t>
            </a:r>
            <a:r>
              <a:rPr lang="zh-CN" altLang="en-US" sz="1800" dirty="0"/>
              <a:t>，网页的行为</a:t>
            </a:r>
            <a:r>
              <a:rPr lang="zh-CN" altLang="en-US" sz="1800" dirty="0" smtClean="0"/>
              <a:t>部分</a:t>
            </a:r>
            <a:endParaRPr lang="en-US" altLang="zh-CN" sz="1800" dirty="0" smtClean="0"/>
          </a:p>
          <a:p>
            <a:pPr algn="l"/>
            <a:endParaRPr lang="en-US" altLang="zh-CN" dirty="0" smtClean="0"/>
          </a:p>
          <a:p>
            <a:pPr algn="l"/>
            <a:r>
              <a:rPr lang="zh-CN" altLang="en-US" dirty="0" smtClean="0"/>
              <a:t>学</a:t>
            </a:r>
            <a:r>
              <a:rPr lang="zh-CN" altLang="en-US" dirty="0"/>
              <a:t>完</a:t>
            </a:r>
            <a:r>
              <a:rPr lang="en-US" altLang="zh-CN" dirty="0"/>
              <a:t>JavaScript</a:t>
            </a:r>
            <a:r>
              <a:rPr lang="zh-CN" altLang="en-US" dirty="0"/>
              <a:t>之后能够干什么：	</a:t>
            </a:r>
            <a:endParaRPr lang="en-US" altLang="zh-CN" dirty="0" smtClean="0"/>
          </a:p>
          <a:p>
            <a:pPr algn="l"/>
            <a:r>
              <a:rPr lang="en-US" altLang="zh-CN" sz="1800" dirty="0" smtClean="0"/>
              <a:t>	1</a:t>
            </a:r>
            <a:r>
              <a:rPr lang="zh-CN" altLang="en-US" sz="1800" dirty="0"/>
              <a:t>，能够独立自主的写网站中的所有前端部分	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	2</a:t>
            </a:r>
            <a:r>
              <a:rPr lang="zh-CN" altLang="en-US" sz="1800" dirty="0"/>
              <a:t>，为其他的编程语言打下基础</a:t>
            </a:r>
          </a:p>
        </p:txBody>
      </p:sp>
    </p:spTree>
    <p:extLst>
      <p:ext uri="{BB962C8B-B14F-4D97-AF65-F5344CB8AC3E}">
        <p14:creationId xmlns:p14="http://schemas.microsoft.com/office/powerpoint/2010/main" val="46919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JavaScript</a:t>
            </a:r>
            <a:r>
              <a:rPr lang="zh-CN" altLang="en-US" sz="4000" dirty="0"/>
              <a:t>的前景</a:t>
            </a:r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 smtClean="0"/>
              <a:t>现在</a:t>
            </a:r>
            <a:r>
              <a:rPr lang="zh-CN" altLang="en-US" sz="1800" dirty="0"/>
              <a:t>是互联网时代，整个行业发展迅猛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IT</a:t>
            </a:r>
            <a:r>
              <a:rPr lang="zh-CN" altLang="en-US" sz="1800" dirty="0"/>
              <a:t>行业中，</a:t>
            </a:r>
            <a:r>
              <a:rPr lang="en-US" altLang="zh-CN" sz="1800" dirty="0"/>
              <a:t>web</a:t>
            </a:r>
            <a:r>
              <a:rPr lang="zh-CN" altLang="en-US" sz="1800" dirty="0"/>
              <a:t>开发、</a:t>
            </a:r>
            <a:r>
              <a:rPr lang="en-US" altLang="zh-CN" sz="1800" dirty="0"/>
              <a:t>app</a:t>
            </a:r>
            <a:r>
              <a:rPr lang="zh-CN" altLang="en-US" sz="1800" dirty="0"/>
              <a:t>开发最火爆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en-US" altLang="zh-CN" sz="1800" dirty="0" smtClean="0"/>
              <a:t>Web</a:t>
            </a:r>
            <a:r>
              <a:rPr lang="zh-CN" altLang="en-US" sz="1800" dirty="0"/>
              <a:t>开发，</a:t>
            </a:r>
            <a:r>
              <a:rPr lang="en-US" altLang="zh-CN" sz="1800" dirty="0"/>
              <a:t>app</a:t>
            </a:r>
            <a:r>
              <a:rPr lang="zh-CN" altLang="en-US" sz="1800" dirty="0"/>
              <a:t>中的混合开发，其中都需要用到前端技术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zh-CN" altLang="en-US" sz="1800" dirty="0" smtClean="0"/>
              <a:t>前端</a:t>
            </a:r>
            <a:r>
              <a:rPr lang="zh-CN" altLang="en-US" sz="1800" dirty="0"/>
              <a:t>技术中离不开</a:t>
            </a:r>
            <a:r>
              <a:rPr lang="en-US" altLang="zh-CN" sz="1800" dirty="0"/>
              <a:t>JavaScript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en-US" altLang="zh-CN" sz="1800" dirty="0" smtClean="0"/>
              <a:t>TIOBE</a:t>
            </a:r>
            <a:r>
              <a:rPr lang="zh-CN" altLang="en-US" sz="1800" dirty="0" smtClean="0"/>
              <a:t>世界范围</a:t>
            </a:r>
            <a:r>
              <a:rPr lang="en-US" altLang="zh-CN" sz="1800" dirty="0" smtClean="0"/>
              <a:t>2018</a:t>
            </a:r>
            <a:r>
              <a:rPr lang="zh-CN" altLang="en-US" sz="1800" dirty="0" smtClean="0"/>
              <a:t>年</a:t>
            </a:r>
            <a:r>
              <a:rPr lang="en-US" altLang="zh-CN" sz="1800" dirty="0"/>
              <a:t>8</a:t>
            </a:r>
            <a:r>
              <a:rPr lang="zh-CN" altLang="en-US" sz="1800" dirty="0" smtClean="0"/>
              <a:t>月编程</a:t>
            </a:r>
            <a:r>
              <a:rPr lang="zh-CN" altLang="en-US" sz="1800" dirty="0"/>
              <a:t>语言热度排名：</a:t>
            </a:r>
            <a:r>
              <a:rPr lang="zh-CN" altLang="en-US" dirty="0"/>
              <a:t>	</a:t>
            </a:r>
            <a:endParaRPr lang="en-US" altLang="zh-CN" dirty="0" smtClean="0"/>
          </a:p>
          <a:p>
            <a:pPr algn="l"/>
            <a:r>
              <a:rPr lang="en-US" altLang="zh-CN" dirty="0" smtClean="0"/>
              <a:t>	</a:t>
            </a:r>
            <a:r>
              <a:rPr lang="en-US" altLang="zh-CN" sz="1800" dirty="0" smtClean="0"/>
              <a:t>Java</a:t>
            </a:r>
            <a:r>
              <a:rPr lang="zh-CN" altLang="en-US" sz="1800" dirty="0"/>
              <a:t>、</a:t>
            </a:r>
            <a:r>
              <a:rPr lang="en-US" altLang="zh-CN" sz="1800" dirty="0"/>
              <a:t>C</a:t>
            </a:r>
            <a:r>
              <a:rPr lang="zh-CN" altLang="en-US" sz="1800" dirty="0"/>
              <a:t>、</a:t>
            </a:r>
            <a:r>
              <a:rPr lang="en-US" altLang="zh-CN" sz="1800" dirty="0"/>
              <a:t>C++</a:t>
            </a:r>
            <a:r>
              <a:rPr lang="zh-CN" altLang="en-US" sz="1800" dirty="0" smtClean="0"/>
              <a:t>、</a:t>
            </a:r>
            <a:r>
              <a:rPr lang="en-US" altLang="zh-CN" sz="1800" dirty="0" smtClean="0"/>
              <a:t>Python</a:t>
            </a:r>
            <a:r>
              <a:rPr lang="zh-CN" altLang="en-US" sz="1800" dirty="0" smtClean="0"/>
              <a:t>、</a:t>
            </a:r>
            <a:r>
              <a:rPr lang="en-US" altLang="zh-CN" sz="1800" dirty="0" smtClean="0"/>
              <a:t>VB.net</a:t>
            </a:r>
            <a:r>
              <a:rPr lang="zh-CN" altLang="en-US" sz="1800" dirty="0" smtClean="0"/>
              <a:t>、</a:t>
            </a:r>
            <a:r>
              <a:rPr lang="en-US" altLang="zh-CN" sz="1800" dirty="0" smtClean="0"/>
              <a:t>C#</a:t>
            </a:r>
            <a:r>
              <a:rPr lang="zh-CN" altLang="en-US" sz="1800" dirty="0" smtClean="0"/>
              <a:t>、</a:t>
            </a:r>
            <a:r>
              <a:rPr lang="en-US" altLang="zh-CN" sz="1800" dirty="0"/>
              <a:t>PHP</a:t>
            </a:r>
            <a:r>
              <a:rPr lang="zh-CN" altLang="en-US" sz="1800" dirty="0" smtClean="0"/>
              <a:t>、</a:t>
            </a:r>
            <a:r>
              <a:rPr lang="en-US" altLang="zh-CN" sz="1800" dirty="0" smtClean="0"/>
              <a:t>JavaScript</a:t>
            </a:r>
            <a:r>
              <a:rPr lang="zh-CN" altLang="en-US" sz="1800" dirty="0" smtClean="0"/>
              <a:t>、</a:t>
            </a:r>
            <a:r>
              <a:rPr lang="en-US" altLang="zh-CN" sz="1800" dirty="0" smtClean="0"/>
              <a:t>SQL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57948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如何编写及运行</a:t>
            </a:r>
            <a:r>
              <a:rPr lang="en-US" altLang="zh-CN" sz="4000" dirty="0"/>
              <a:t>JavaScript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en-US" altLang="zh-CN" sz="1800" dirty="0"/>
              <a:t>JavaScript</a:t>
            </a:r>
            <a:r>
              <a:rPr lang="zh-CN" altLang="en-US" sz="1800" dirty="0"/>
              <a:t>可以直接写在网页中，通过浏览器打开网页，就相当于运行</a:t>
            </a:r>
            <a:r>
              <a:rPr lang="en-US" altLang="zh-CN" sz="1800" dirty="0"/>
              <a:t>JavaScript</a:t>
            </a:r>
            <a:r>
              <a:rPr lang="zh-CN" altLang="en-US" sz="1800" dirty="0"/>
              <a:t>了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endParaRPr lang="en-US" altLang="zh-CN" dirty="0" smtClean="0"/>
          </a:p>
          <a:p>
            <a:pPr algn="l"/>
            <a:r>
              <a:rPr lang="en-US" altLang="zh-CN" dirty="0" smtClean="0"/>
              <a:t>JavaScript</a:t>
            </a:r>
            <a:r>
              <a:rPr lang="zh-CN" altLang="en-US" dirty="0"/>
              <a:t>有三种方法可以写在网页</a:t>
            </a:r>
            <a:r>
              <a:rPr lang="zh-CN" altLang="en-US" dirty="0" smtClean="0"/>
              <a:t>中</a:t>
            </a:r>
            <a:endParaRPr lang="en-US" altLang="zh-CN" dirty="0" smtClean="0"/>
          </a:p>
          <a:p>
            <a:pPr algn="l"/>
            <a:r>
              <a:rPr lang="en-US" altLang="zh-CN" dirty="0" smtClean="0"/>
              <a:t>1</a:t>
            </a:r>
            <a:r>
              <a:rPr lang="zh-CN" altLang="en-US" dirty="0"/>
              <a:t>，内联</a:t>
            </a:r>
            <a:r>
              <a:rPr lang="zh-CN" altLang="en-US" dirty="0" smtClean="0"/>
              <a:t>法：</a:t>
            </a:r>
            <a:endParaRPr lang="en-US" altLang="zh-CN" dirty="0" smtClean="0"/>
          </a:p>
          <a:p>
            <a:pPr algn="l"/>
            <a:r>
              <a:rPr lang="en-US" altLang="zh-CN" dirty="0" smtClean="0"/>
              <a:t>	</a:t>
            </a:r>
            <a:r>
              <a:rPr lang="zh-CN" altLang="en-US" sz="1800" dirty="0" smtClean="0"/>
              <a:t>即</a:t>
            </a:r>
            <a:r>
              <a:rPr lang="zh-CN" altLang="en-US" sz="1800" dirty="0"/>
              <a:t>直接写在</a:t>
            </a:r>
            <a:r>
              <a:rPr lang="en-US" altLang="zh-CN" sz="1800" dirty="0"/>
              <a:t>html</a:t>
            </a:r>
            <a:r>
              <a:rPr lang="zh-CN" altLang="en-US" sz="1800" dirty="0"/>
              <a:t>的元素上，绑定事件执行</a:t>
            </a:r>
            <a:r>
              <a:rPr lang="en-US" altLang="zh-CN" sz="1800" dirty="0" err="1"/>
              <a:t>javascript</a:t>
            </a:r>
            <a:r>
              <a:rPr lang="zh-CN" altLang="en-US" sz="1800" dirty="0"/>
              <a:t>代码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en-US" altLang="zh-CN" dirty="0" smtClean="0"/>
              <a:t>2</a:t>
            </a:r>
            <a:r>
              <a:rPr lang="zh-CN" altLang="en-US" dirty="0"/>
              <a:t>，内部法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algn="l"/>
            <a:r>
              <a:rPr lang="en-US" altLang="zh-CN" dirty="0" smtClean="0"/>
              <a:t>	</a:t>
            </a:r>
            <a:r>
              <a:rPr lang="zh-CN" altLang="en-US" sz="1800" dirty="0" smtClean="0"/>
              <a:t>通过</a:t>
            </a:r>
            <a:r>
              <a:rPr lang="en-US" altLang="zh-CN" sz="1800" dirty="0"/>
              <a:t>script</a:t>
            </a:r>
            <a:r>
              <a:rPr lang="zh-CN" altLang="en-US" sz="1800" dirty="0"/>
              <a:t>标签，在该标签内部写</a:t>
            </a:r>
            <a:r>
              <a:rPr lang="en-US" altLang="zh-CN" sz="1800" dirty="0" err="1"/>
              <a:t>javascript</a:t>
            </a:r>
            <a:r>
              <a:rPr lang="zh-CN" altLang="en-US" sz="1800" dirty="0"/>
              <a:t>代码，该代码与</a:t>
            </a:r>
            <a:r>
              <a:rPr lang="en-US" altLang="zh-CN" sz="1800" dirty="0"/>
              <a:t>html</a:t>
            </a:r>
            <a:r>
              <a:rPr lang="zh-CN" altLang="en-US" sz="1800" dirty="0"/>
              <a:t>属于同一个页面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algn="l"/>
            <a:r>
              <a:rPr lang="en-US" altLang="zh-CN" dirty="0" smtClean="0"/>
              <a:t>3</a:t>
            </a:r>
            <a:r>
              <a:rPr lang="zh-CN" altLang="en-US" dirty="0"/>
              <a:t>，外部法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algn="l"/>
            <a:r>
              <a:rPr lang="en-US" altLang="zh-CN" dirty="0" smtClean="0"/>
              <a:t>	</a:t>
            </a:r>
            <a:r>
              <a:rPr lang="zh-CN" altLang="en-US" sz="1800" dirty="0" smtClean="0"/>
              <a:t>通过</a:t>
            </a:r>
            <a:r>
              <a:rPr lang="en-US" altLang="zh-CN" sz="1800" dirty="0"/>
              <a:t>script</a:t>
            </a:r>
            <a:r>
              <a:rPr lang="zh-CN" altLang="en-US" sz="1800" dirty="0"/>
              <a:t>标签，指定</a:t>
            </a:r>
            <a:r>
              <a:rPr lang="en-US" altLang="zh-CN" sz="1800" dirty="0" err="1"/>
              <a:t>src</a:t>
            </a:r>
            <a:r>
              <a:rPr lang="zh-CN" altLang="en-US" sz="1800" dirty="0"/>
              <a:t>属性，引入一个</a:t>
            </a:r>
            <a:r>
              <a:rPr lang="en-US" altLang="zh-CN" sz="1800" dirty="0" err="1"/>
              <a:t>js</a:t>
            </a:r>
            <a:r>
              <a:rPr lang="zh-CN" altLang="en-US" sz="1800" dirty="0"/>
              <a:t>文件，</a:t>
            </a:r>
            <a:r>
              <a:rPr lang="en-US" altLang="zh-CN" sz="1800" dirty="0" err="1"/>
              <a:t>javascript</a:t>
            </a:r>
            <a:r>
              <a:rPr lang="zh-CN" altLang="en-US" sz="1800" dirty="0"/>
              <a:t>代码写在</a:t>
            </a:r>
            <a:r>
              <a:rPr lang="en-US" altLang="zh-CN" sz="1800" dirty="0" err="1"/>
              <a:t>js</a:t>
            </a:r>
            <a:r>
              <a:rPr lang="zh-CN" altLang="en-US" sz="1800" dirty="0"/>
              <a:t>文件中，该代码与</a:t>
            </a:r>
            <a:r>
              <a:rPr lang="en-US" altLang="zh-CN" sz="1800" dirty="0"/>
              <a:t>html</a:t>
            </a:r>
            <a:r>
              <a:rPr lang="zh-CN" altLang="en-US" sz="1800" dirty="0"/>
              <a:t>不属于同一个页面。在企业中，真实开发时，用的就是该方法。我们推荐的方法。</a:t>
            </a:r>
          </a:p>
        </p:txBody>
      </p:sp>
    </p:spTree>
    <p:extLst>
      <p:ext uri="{BB962C8B-B14F-4D97-AF65-F5344CB8AC3E}">
        <p14:creationId xmlns:p14="http://schemas.microsoft.com/office/powerpoint/2010/main" val="73390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如何编写及运行</a:t>
            </a:r>
            <a:r>
              <a:rPr lang="en-US" altLang="zh-CN" sz="4000" dirty="0"/>
              <a:t>JavaScript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4000" y="1114741"/>
            <a:ext cx="10543822" cy="5094147"/>
          </a:xfrm>
        </p:spPr>
        <p:txBody>
          <a:bodyPr/>
          <a:lstStyle/>
          <a:p>
            <a:pPr algn="l"/>
            <a:r>
              <a:rPr lang="zh-CN" altLang="en-US" sz="1800" dirty="0"/>
              <a:t>内联方法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&lt;body</a:t>
            </a:r>
            <a:r>
              <a:rPr lang="en-US" altLang="zh-CN" sz="1800" dirty="0" smtClean="0"/>
              <a:t>&gt;</a:t>
            </a:r>
          </a:p>
          <a:p>
            <a:pPr algn="l"/>
            <a:r>
              <a:rPr lang="en-US" altLang="zh-CN" sz="1800" dirty="0"/>
              <a:t>		&lt;input type="button" value="</a:t>
            </a:r>
            <a:r>
              <a:rPr lang="zh-CN" altLang="en-US" sz="1800" dirty="0"/>
              <a:t>按钮</a:t>
            </a:r>
            <a:r>
              <a:rPr lang="en-US" altLang="zh-CN" sz="1800" dirty="0"/>
              <a:t>" </a:t>
            </a:r>
            <a:r>
              <a:rPr lang="en-US" altLang="zh-CN" sz="1800" dirty="0" err="1"/>
              <a:t>onclick</a:t>
            </a:r>
            <a:r>
              <a:rPr lang="en-US" altLang="zh-CN" sz="1800" dirty="0"/>
              <a:t>="alert('</a:t>
            </a:r>
            <a:r>
              <a:rPr lang="zh-CN" altLang="en-US" sz="1800" dirty="0"/>
              <a:t>你好</a:t>
            </a:r>
            <a:r>
              <a:rPr lang="en-US" altLang="zh-CN" sz="1800" dirty="0"/>
              <a:t>')" </a:t>
            </a:r>
            <a:r>
              <a:rPr lang="en-US" altLang="zh-CN" sz="1800" dirty="0" smtClean="0"/>
              <a:t>/&gt;</a:t>
            </a:r>
          </a:p>
          <a:p>
            <a:pPr algn="l"/>
            <a:r>
              <a:rPr lang="en-US" altLang="zh-CN" sz="1800" dirty="0"/>
              <a:t>	&lt;/body</a:t>
            </a:r>
            <a:r>
              <a:rPr lang="en-US" altLang="zh-CN" sz="1800" dirty="0" smtClean="0"/>
              <a:t>&gt;</a:t>
            </a:r>
          </a:p>
          <a:p>
            <a:pPr algn="l"/>
            <a:r>
              <a:rPr lang="en-US" altLang="zh-CN" sz="1800" dirty="0"/>
              <a:t>			</a:t>
            </a:r>
            <a:endParaRPr lang="en-US" altLang="zh-CN" sz="1800" dirty="0" smtClean="0"/>
          </a:p>
          <a:p>
            <a:pPr algn="l"/>
            <a:r>
              <a:rPr lang="zh-CN" altLang="en-US" sz="1800" dirty="0" smtClean="0"/>
              <a:t>代码</a:t>
            </a:r>
            <a:r>
              <a:rPr lang="zh-CN" altLang="en-US" sz="1800" dirty="0"/>
              <a:t>解释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在</a:t>
            </a:r>
            <a:r>
              <a:rPr lang="en-US" altLang="zh-CN" sz="1800" dirty="0"/>
              <a:t>body</a:t>
            </a:r>
            <a:r>
              <a:rPr lang="zh-CN" altLang="en-US" sz="1800" dirty="0"/>
              <a:t>中，有一个</a:t>
            </a:r>
            <a:r>
              <a:rPr lang="en-US" altLang="zh-CN" sz="1800" dirty="0"/>
              <a:t>input</a:t>
            </a:r>
            <a:r>
              <a:rPr lang="zh-CN" altLang="en-US" sz="1800" dirty="0"/>
              <a:t>按钮，该按钮有一个</a:t>
            </a:r>
            <a:r>
              <a:rPr lang="en-US" altLang="zh-CN" sz="1800" dirty="0" err="1"/>
              <a:t>onclick</a:t>
            </a:r>
            <a:r>
              <a:rPr lang="zh-CN" altLang="en-US" sz="1800" dirty="0"/>
              <a:t>属性，该属性指给该按钮</a:t>
            </a:r>
            <a:r>
              <a:rPr lang="zh-CN" altLang="en-US" sz="1800" dirty="0" smtClean="0"/>
              <a:t>绑定一</a:t>
            </a:r>
            <a:r>
              <a:rPr lang="zh-CN" altLang="en-US" sz="1800" dirty="0"/>
              <a:t>个点击事件	</a:t>
            </a:r>
            <a:r>
              <a:rPr lang="en-US" altLang="zh-CN" sz="1800" dirty="0"/>
              <a:t>alert</a:t>
            </a:r>
            <a:r>
              <a:rPr lang="zh-CN" altLang="en-US" sz="1800" dirty="0"/>
              <a:t>就是</a:t>
            </a:r>
            <a:r>
              <a:rPr lang="en-US" altLang="zh-CN" sz="1800" dirty="0" err="1"/>
              <a:t>javascript</a:t>
            </a:r>
            <a:r>
              <a:rPr lang="zh-CN" altLang="en-US" sz="1800" dirty="0"/>
              <a:t>代码，</a:t>
            </a:r>
            <a:r>
              <a:rPr lang="en-US" altLang="zh-CN" sz="1800" dirty="0"/>
              <a:t>alert</a:t>
            </a:r>
            <a:r>
              <a:rPr lang="zh-CN" altLang="en-US" sz="1800" dirty="0"/>
              <a:t>的作用是弹出一个对话框，对话框里面的内容我们可以自己设置	</a:t>
            </a:r>
            <a:r>
              <a:rPr lang="en-US" altLang="zh-CN" sz="1800" dirty="0"/>
              <a:t>alert</a:t>
            </a:r>
            <a:r>
              <a:rPr lang="en-US" altLang="zh-CN" sz="1800" dirty="0" smtClean="0"/>
              <a:t>(</a:t>
            </a:r>
            <a:r>
              <a:rPr lang="en-US" altLang="zh-CN" sz="1800" dirty="0"/>
              <a:t>'</a:t>
            </a:r>
            <a:r>
              <a:rPr lang="zh-CN" altLang="en-US" sz="1800" dirty="0" smtClean="0"/>
              <a:t>你好</a:t>
            </a:r>
            <a:r>
              <a:rPr lang="en-US" altLang="zh-CN" sz="1800" dirty="0"/>
              <a:t>'</a:t>
            </a:r>
            <a:r>
              <a:rPr lang="en-US" altLang="zh-CN" sz="1800" dirty="0" smtClean="0"/>
              <a:t>)</a:t>
            </a:r>
            <a:r>
              <a:rPr lang="zh-CN" altLang="en-US" sz="1800" dirty="0"/>
              <a:t>指弹出的对话框的内容为你</a:t>
            </a:r>
            <a:r>
              <a:rPr lang="zh-CN" altLang="en-US" sz="1800" dirty="0" smtClean="0"/>
              <a:t>好</a:t>
            </a:r>
            <a:endParaRPr lang="en-US" altLang="zh-CN" sz="1800" dirty="0" smtClean="0"/>
          </a:p>
          <a:p>
            <a:pPr algn="l"/>
            <a:endParaRPr lang="en-US" altLang="zh-CN" sz="1800" dirty="0" smtClean="0"/>
          </a:p>
          <a:p>
            <a:pPr algn="l"/>
            <a:r>
              <a:rPr lang="zh-CN" altLang="en-US" sz="1800" dirty="0" smtClean="0"/>
              <a:t>初学者</a:t>
            </a:r>
            <a:r>
              <a:rPr lang="zh-CN" altLang="en-US" sz="1800" dirty="0"/>
              <a:t>容易犯的错误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 smtClean="0"/>
              <a:t>1</a:t>
            </a:r>
            <a:r>
              <a:rPr lang="zh-CN" altLang="en-US" sz="1800" dirty="0"/>
              <a:t>，所有的代码必须是英文的，比如引号和括号，都必须用英文的，如果用中文的会报</a:t>
            </a:r>
            <a:r>
              <a:rPr lang="zh-CN" altLang="en-US" sz="1800" dirty="0" smtClean="0"/>
              <a:t>错</a:t>
            </a:r>
            <a:endParaRPr lang="en-US" altLang="zh-CN" sz="1800" dirty="0" smtClean="0"/>
          </a:p>
          <a:p>
            <a:pPr algn="l"/>
            <a:r>
              <a:rPr lang="zh-CN" altLang="en-US" sz="1800" dirty="0"/>
              <a:t>	</a:t>
            </a:r>
            <a:r>
              <a:rPr lang="en-US" altLang="zh-CN" sz="1800" dirty="0"/>
              <a:t>2</a:t>
            </a:r>
            <a:r>
              <a:rPr lang="zh-CN" altLang="en-US" sz="1800" dirty="0"/>
              <a:t>，</a:t>
            </a:r>
            <a:r>
              <a:rPr lang="en-US" altLang="zh-CN" sz="1800" dirty="0"/>
              <a:t>alert</a:t>
            </a:r>
            <a:r>
              <a:rPr lang="zh-CN" altLang="en-US" sz="1800" dirty="0"/>
              <a:t>输出的内容，要用引号包裹起来，要注意双引号和单引号的区别</a:t>
            </a:r>
          </a:p>
        </p:txBody>
      </p:sp>
    </p:spTree>
    <p:extLst>
      <p:ext uri="{BB962C8B-B14F-4D97-AF65-F5344CB8AC3E}">
        <p14:creationId xmlns:p14="http://schemas.microsoft.com/office/powerpoint/2010/main" val="311880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空白设计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</TotalTime>
  <Pages>3</Pages>
  <Words>883</Words>
  <Characters>0</Characters>
  <Application>Microsoft Macintosh PowerPoint</Application>
  <DocSecurity>0</DocSecurity>
  <PresentationFormat>宽屏</PresentationFormat>
  <Lines>0</Lines>
  <Paragraphs>319</Paragraphs>
  <Slides>34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1" baseType="lpstr">
      <vt:lpstr>Arial</vt:lpstr>
      <vt:lpstr>Calibri</vt:lpstr>
      <vt:lpstr>Calibri Light</vt:lpstr>
      <vt:lpstr>Mangal</vt:lpstr>
      <vt:lpstr>黑体</vt:lpstr>
      <vt:lpstr>宋体</vt:lpstr>
      <vt:lpstr>1_空白设计模板</vt:lpstr>
      <vt:lpstr>PowerPoint 演示文稿</vt:lpstr>
      <vt:lpstr>课程大纲</vt:lpstr>
      <vt:lpstr>什么是JavaScript</vt:lpstr>
      <vt:lpstr>什么是JavaScript</vt:lpstr>
      <vt:lpstr>什么是JavaScript</vt:lpstr>
      <vt:lpstr>为什么要学习JavaScript</vt:lpstr>
      <vt:lpstr>JavaScript的前景</vt:lpstr>
      <vt:lpstr>如何编写及运行JavaScript</vt:lpstr>
      <vt:lpstr>如何编写及运行JavaScript</vt:lpstr>
      <vt:lpstr>如何编写及运行JavaScript</vt:lpstr>
      <vt:lpstr>如何编写及运行JavaScript</vt:lpstr>
      <vt:lpstr>如何编写及运行JavaScript</vt:lpstr>
      <vt:lpstr>JavaScript中的关键字、变量、运算符</vt:lpstr>
      <vt:lpstr>JavaScript中的关键字、变量、运算符</vt:lpstr>
      <vt:lpstr>JavaScript中的关键字、变量、运算符</vt:lpstr>
      <vt:lpstr>JavaScript中的关键字、变量、运算符</vt:lpstr>
      <vt:lpstr>JavaScript中的关键字、变量、运算符</vt:lpstr>
      <vt:lpstr>JavaScript中的关键字、变量、运算符</vt:lpstr>
      <vt:lpstr>JavaScript中的关键字、变量、运算符</vt:lpstr>
      <vt:lpstr>JavaScript中的关键字、变量、运算符</vt:lpstr>
      <vt:lpstr>JavaScript中的关键字、变量、运算符</vt:lpstr>
      <vt:lpstr>JavaScript中的关键字、变量、运算符</vt:lpstr>
      <vt:lpstr>JavaScript中的数据类型及类型转换</vt:lpstr>
      <vt:lpstr>JavaScript中的数据类型及类型转换</vt:lpstr>
      <vt:lpstr>JavaScript中的数据类型及类型转换</vt:lpstr>
      <vt:lpstr>JavaScript中的数据类型及类型转换</vt:lpstr>
      <vt:lpstr>JavaScript中的数据类型及类型转换</vt:lpstr>
      <vt:lpstr>JavaScript中的数据类型及类型转换</vt:lpstr>
      <vt:lpstr>JavaScript中的进制转换</vt:lpstr>
      <vt:lpstr>JavaScript中的进制转换</vt:lpstr>
      <vt:lpstr>JavaScript中的进制转换</vt:lpstr>
      <vt:lpstr>JavaScript中的进制转换</vt:lpstr>
      <vt:lpstr>作业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coding1</dc:creator>
  <cp:lastModifiedBy>Microsoft Office 用户</cp:lastModifiedBy>
  <cp:revision>40</cp:revision>
  <dcterms:modified xsi:type="dcterms:W3CDTF">2018-08-20T07:40:47Z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